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0" r:id="rId5"/>
    <p:sldId id="261" r:id="rId6"/>
    <p:sldId id="262" r:id="rId7"/>
    <p:sldId id="2147482695" r:id="rId8"/>
    <p:sldId id="2147482696" r:id="rId9"/>
    <p:sldId id="2147482694" r:id="rId10"/>
    <p:sldId id="2147482697" r:id="rId11"/>
    <p:sldId id="2147482698" r:id="rId12"/>
    <p:sldId id="268" r:id="rId13"/>
    <p:sldId id="2147482699" r:id="rId14"/>
    <p:sldId id="271" r:id="rId15"/>
    <p:sldId id="2147482692" r:id="rId16"/>
    <p:sldId id="2147482679" r:id="rId17"/>
    <p:sldId id="2147482700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3" autoAdjust="0"/>
    <p:restoredTop sz="89736" autoAdjust="0"/>
  </p:normalViewPr>
  <p:slideViewPr>
    <p:cSldViewPr snapToGrid="0">
      <p:cViewPr>
        <p:scale>
          <a:sx n="75" d="100"/>
          <a:sy n="75" d="100"/>
        </p:scale>
        <p:origin x="15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FF05E-FD75-4B35-9A46-D982268FEDF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2CB11BC-262D-4579-AD16-A205EDC8A788}">
      <dgm:prSet phldrT="[Text]"/>
      <dgm:spPr/>
      <dgm:t>
        <a:bodyPr/>
        <a:lstStyle/>
        <a:p>
          <a:r>
            <a:rPr lang="en-AU" dirty="0" err="1"/>
            <a:t>Tiếp</a:t>
          </a:r>
          <a:r>
            <a:rPr lang="en-AU" dirty="0"/>
            <a:t> </a:t>
          </a:r>
          <a:r>
            <a:rPr lang="en-AU" dirty="0" err="1"/>
            <a:t>cận</a:t>
          </a:r>
          <a:endParaRPr lang="en-AU" dirty="0"/>
        </a:p>
        <a:p>
          <a:r>
            <a:rPr lang="en-AU" dirty="0"/>
            <a:t>(</a:t>
          </a:r>
          <a:r>
            <a:rPr lang="en-AU" dirty="0" err="1"/>
            <a:t>Hỏi</a:t>
          </a:r>
          <a:r>
            <a:rPr lang="en-AU" dirty="0"/>
            <a:t> </a:t>
          </a:r>
          <a:r>
            <a:rPr lang="en-AU" dirty="0" err="1"/>
            <a:t>bệnh</a:t>
          </a:r>
          <a:r>
            <a:rPr lang="en-AU" dirty="0"/>
            <a:t>)</a:t>
          </a:r>
        </a:p>
      </dgm:t>
    </dgm:pt>
    <dgm:pt modelId="{A85EB138-A617-4481-A7F4-678216E62ECA}" type="parTrans" cxnId="{9AC2148B-06C4-4BEE-AF53-E5B8F61C5E6F}">
      <dgm:prSet/>
      <dgm:spPr/>
      <dgm:t>
        <a:bodyPr/>
        <a:lstStyle/>
        <a:p>
          <a:endParaRPr lang="en-AU"/>
        </a:p>
      </dgm:t>
    </dgm:pt>
    <dgm:pt modelId="{3D0F19A0-2764-49C7-AF56-F5535127C0C2}" type="sibTrans" cxnId="{9AC2148B-06C4-4BEE-AF53-E5B8F61C5E6F}">
      <dgm:prSet/>
      <dgm:spPr/>
      <dgm:t>
        <a:bodyPr/>
        <a:lstStyle/>
        <a:p>
          <a:endParaRPr lang="en-AU"/>
        </a:p>
      </dgm:t>
    </dgm:pt>
    <dgm:pt modelId="{1CA6B416-6F20-49F2-BD26-D729EE7B7E51}">
      <dgm:prSet phldrT="[Text]" custT="1"/>
      <dgm:spPr/>
      <dgm:t>
        <a:bodyPr/>
        <a:lstStyle/>
        <a:p>
          <a:r>
            <a:rPr lang="en-AU" sz="1600" dirty="0" err="1"/>
            <a:t>Thời</a:t>
          </a:r>
          <a:r>
            <a:rPr lang="en-AU" sz="1600" dirty="0"/>
            <a:t> </a:t>
          </a:r>
          <a:r>
            <a:rPr lang="en-AU" sz="1600" dirty="0" err="1"/>
            <a:t>gian</a:t>
          </a:r>
          <a:r>
            <a:rPr lang="en-AU" sz="1600" dirty="0"/>
            <a:t> </a:t>
          </a:r>
          <a:r>
            <a:rPr lang="en-AU" sz="1600" dirty="0" err="1"/>
            <a:t>khởi</a:t>
          </a:r>
          <a:r>
            <a:rPr lang="en-AU" sz="1600" dirty="0"/>
            <a:t> </a:t>
          </a:r>
          <a:r>
            <a:rPr lang="en-AU" sz="1600" dirty="0" err="1"/>
            <a:t>phát</a:t>
          </a:r>
          <a:r>
            <a:rPr lang="en-AU" sz="1600" dirty="0"/>
            <a:t>: </a:t>
          </a:r>
          <a:r>
            <a:rPr lang="en-AU" sz="1600" dirty="0" err="1"/>
            <a:t>cấp</a:t>
          </a:r>
          <a:r>
            <a:rPr lang="en-AU" sz="1600" dirty="0"/>
            <a:t> / </a:t>
          </a:r>
          <a:r>
            <a:rPr lang="en-AU" sz="1600" dirty="0" err="1"/>
            <a:t>mạn</a:t>
          </a:r>
          <a:endParaRPr lang="en-AU" sz="1600" dirty="0"/>
        </a:p>
      </dgm:t>
    </dgm:pt>
    <dgm:pt modelId="{9EDEB309-2924-4878-8112-305A68089BC9}" type="parTrans" cxnId="{C64B3716-AA3A-4201-BB5C-0F5BF1EFA1DF}">
      <dgm:prSet/>
      <dgm:spPr/>
      <dgm:t>
        <a:bodyPr/>
        <a:lstStyle/>
        <a:p>
          <a:endParaRPr lang="en-AU"/>
        </a:p>
      </dgm:t>
    </dgm:pt>
    <dgm:pt modelId="{0D02AD79-29AB-471A-9D80-A54BCBAAD7A9}" type="sibTrans" cxnId="{C64B3716-AA3A-4201-BB5C-0F5BF1EFA1DF}">
      <dgm:prSet/>
      <dgm:spPr/>
      <dgm:t>
        <a:bodyPr/>
        <a:lstStyle/>
        <a:p>
          <a:endParaRPr lang="en-AU"/>
        </a:p>
      </dgm:t>
    </dgm:pt>
    <dgm:pt modelId="{B2021BC8-CC67-4CAB-BF5E-46B804ECC087}">
      <dgm:prSet phldrT="[Text]" phldr="0"/>
      <dgm:spPr/>
      <dgm:t>
        <a:bodyPr/>
        <a:lstStyle/>
        <a:p>
          <a:r>
            <a:rPr lang="en-AU" dirty="0" err="1"/>
            <a:t>Khám</a:t>
          </a:r>
          <a:r>
            <a:rPr lang="en-AU" dirty="0"/>
            <a:t> &amp; </a:t>
          </a:r>
          <a:r>
            <a:rPr lang="en-AU" dirty="0" err="1"/>
            <a:t>trichoscopy</a:t>
          </a:r>
          <a:endParaRPr lang="en-AU" dirty="0"/>
        </a:p>
      </dgm:t>
    </dgm:pt>
    <dgm:pt modelId="{6B32695A-7B46-45B8-9E50-335B54FAE379}" type="parTrans" cxnId="{245CE288-3BD9-4F4A-BE15-2C31FC28C396}">
      <dgm:prSet/>
      <dgm:spPr/>
      <dgm:t>
        <a:bodyPr/>
        <a:lstStyle/>
        <a:p>
          <a:endParaRPr lang="en-AU"/>
        </a:p>
      </dgm:t>
    </dgm:pt>
    <dgm:pt modelId="{8E00554F-797B-4CEA-AE73-7D514E4A7F2E}" type="sibTrans" cxnId="{245CE288-3BD9-4F4A-BE15-2C31FC28C396}">
      <dgm:prSet/>
      <dgm:spPr/>
      <dgm:t>
        <a:bodyPr/>
        <a:lstStyle/>
        <a:p>
          <a:endParaRPr lang="en-AU"/>
        </a:p>
      </dgm:t>
    </dgm:pt>
    <dgm:pt modelId="{CEF2A439-1733-4A83-A495-4261FDE33073}">
      <dgm:prSet phldrT="[Text]" custT="1"/>
      <dgm:spPr/>
      <dgm:t>
        <a:bodyPr/>
        <a:lstStyle/>
        <a:p>
          <a:endParaRPr lang="en-AU" sz="1600" dirty="0"/>
        </a:p>
      </dgm:t>
    </dgm:pt>
    <dgm:pt modelId="{640D80AA-5F75-4131-8B96-4DC7AEC881A1}" type="parTrans" cxnId="{518EB708-85B0-4F8B-B1E1-0CF4C448A664}">
      <dgm:prSet/>
      <dgm:spPr/>
      <dgm:t>
        <a:bodyPr/>
        <a:lstStyle/>
        <a:p>
          <a:endParaRPr lang="en-AU"/>
        </a:p>
      </dgm:t>
    </dgm:pt>
    <dgm:pt modelId="{65F37C95-285A-41CC-92A8-A134EE4A2839}" type="sibTrans" cxnId="{518EB708-85B0-4F8B-B1E1-0CF4C448A664}">
      <dgm:prSet/>
      <dgm:spPr/>
      <dgm:t>
        <a:bodyPr/>
        <a:lstStyle/>
        <a:p>
          <a:endParaRPr lang="en-AU"/>
        </a:p>
      </dgm:t>
    </dgm:pt>
    <dgm:pt modelId="{1357DC4B-5A58-47D1-9B03-69F39335AF0F}">
      <dgm:prSet phldrT="[Text]" phldr="0"/>
      <dgm:spPr/>
      <dgm:t>
        <a:bodyPr/>
        <a:lstStyle/>
        <a:p>
          <a:r>
            <a:rPr lang="en-AU" dirty="0" err="1"/>
            <a:t>Xét</a:t>
          </a:r>
          <a:r>
            <a:rPr lang="en-AU" dirty="0"/>
            <a:t> </a:t>
          </a:r>
          <a:r>
            <a:rPr lang="en-AU" dirty="0" err="1"/>
            <a:t>nghiệm</a:t>
          </a:r>
          <a:r>
            <a:rPr lang="en-AU" dirty="0"/>
            <a:t> </a:t>
          </a:r>
          <a:r>
            <a:rPr lang="en-AU" dirty="0" err="1"/>
            <a:t>đánh</a:t>
          </a:r>
          <a:r>
            <a:rPr lang="en-AU" dirty="0"/>
            <a:t> </a:t>
          </a:r>
          <a:r>
            <a:rPr lang="en-AU" dirty="0" err="1"/>
            <a:t>giá</a:t>
          </a:r>
          <a:r>
            <a:rPr lang="en-AU" dirty="0"/>
            <a:t> </a:t>
          </a:r>
          <a:r>
            <a:rPr lang="en-AU" dirty="0" err="1"/>
            <a:t>tự</a:t>
          </a:r>
          <a:r>
            <a:rPr lang="en-AU" dirty="0"/>
            <a:t> </a:t>
          </a:r>
          <a:r>
            <a:rPr lang="en-AU" dirty="0" err="1"/>
            <a:t>miễn</a:t>
          </a:r>
          <a:r>
            <a:rPr lang="en-AU" dirty="0"/>
            <a:t> </a:t>
          </a:r>
        </a:p>
      </dgm:t>
    </dgm:pt>
    <dgm:pt modelId="{DB344AA5-C26C-4988-9CBE-20982BC6BF15}" type="parTrans" cxnId="{FA60ADF1-5CD2-4EEC-9720-B26A43576E08}">
      <dgm:prSet/>
      <dgm:spPr/>
      <dgm:t>
        <a:bodyPr/>
        <a:lstStyle/>
        <a:p>
          <a:endParaRPr lang="en-AU"/>
        </a:p>
      </dgm:t>
    </dgm:pt>
    <dgm:pt modelId="{6BF10364-11A2-4C22-9F48-82807FA94CAB}" type="sibTrans" cxnId="{FA60ADF1-5CD2-4EEC-9720-B26A43576E08}">
      <dgm:prSet/>
      <dgm:spPr/>
      <dgm:t>
        <a:bodyPr/>
        <a:lstStyle/>
        <a:p>
          <a:endParaRPr lang="en-AU"/>
        </a:p>
      </dgm:t>
    </dgm:pt>
    <dgm:pt modelId="{4E419660-15F4-43A7-B523-A5B8454F30D4}">
      <dgm:prSet phldrT="[Text]" phldr="0" custT="1"/>
      <dgm:spPr/>
      <dgm:t>
        <a:bodyPr/>
        <a:lstStyle/>
        <a:p>
          <a:r>
            <a:rPr lang="en-AU" sz="1600" dirty="0" err="1"/>
            <a:t>Cơ</a:t>
          </a:r>
          <a:r>
            <a:rPr lang="en-AU" sz="1600" dirty="0"/>
            <a:t> </a:t>
          </a:r>
          <a:r>
            <a:rPr lang="en-AU" sz="1600" dirty="0" err="1"/>
            <a:t>bản</a:t>
          </a:r>
          <a:endParaRPr lang="en-AU" sz="1600" dirty="0"/>
        </a:p>
      </dgm:t>
    </dgm:pt>
    <dgm:pt modelId="{6A568CB6-4130-4A60-9110-B83DE39F1ECE}" type="parTrans" cxnId="{FD951348-1DCF-47B4-9420-0BAAD52549A9}">
      <dgm:prSet/>
      <dgm:spPr/>
      <dgm:t>
        <a:bodyPr/>
        <a:lstStyle/>
        <a:p>
          <a:endParaRPr lang="en-AU"/>
        </a:p>
      </dgm:t>
    </dgm:pt>
    <dgm:pt modelId="{23ED3B03-9E9D-4D46-A72B-3D995C91E14A}" type="sibTrans" cxnId="{FD951348-1DCF-47B4-9420-0BAAD52549A9}">
      <dgm:prSet/>
      <dgm:spPr/>
      <dgm:t>
        <a:bodyPr/>
        <a:lstStyle/>
        <a:p>
          <a:endParaRPr lang="en-AU"/>
        </a:p>
      </dgm:t>
    </dgm:pt>
    <dgm:pt modelId="{F5F59131-86C5-400B-A5AB-D3AC6A0E18CA}">
      <dgm:prSet custT="1"/>
      <dgm:spPr/>
      <dgm:t>
        <a:bodyPr/>
        <a:lstStyle/>
        <a:p>
          <a:r>
            <a:rPr lang="en-AU" sz="1600" dirty="0" err="1"/>
            <a:t>Mẫu</a:t>
          </a:r>
          <a:r>
            <a:rPr lang="en-AU" sz="1600" dirty="0"/>
            <a:t> </a:t>
          </a:r>
          <a:r>
            <a:rPr lang="en-AU" sz="1600" dirty="0" err="1"/>
            <a:t>rụng</a:t>
          </a:r>
          <a:r>
            <a:rPr lang="en-AU" sz="1600" dirty="0"/>
            <a:t>: </a:t>
          </a:r>
          <a:r>
            <a:rPr lang="en-AU" sz="1600" dirty="0" err="1"/>
            <a:t>mảng</a:t>
          </a:r>
          <a:r>
            <a:rPr lang="en-AU" sz="1600" dirty="0"/>
            <a:t>, </a:t>
          </a:r>
          <a:r>
            <a:rPr lang="en-AU" sz="1600" dirty="0" err="1"/>
            <a:t>lan</a:t>
          </a:r>
          <a:r>
            <a:rPr lang="en-AU" sz="1600" dirty="0"/>
            <a:t> </a:t>
          </a:r>
          <a:r>
            <a:rPr lang="en-AU" sz="1600" dirty="0" err="1"/>
            <a:t>tỏa</a:t>
          </a:r>
          <a:r>
            <a:rPr lang="en-AU" sz="1600" dirty="0"/>
            <a:t>, </a:t>
          </a:r>
          <a:r>
            <a:rPr lang="en-AU" sz="1600" dirty="0" err="1"/>
            <a:t>toàn</a:t>
          </a:r>
          <a:r>
            <a:rPr lang="en-AU" sz="1600" dirty="0"/>
            <a:t> </a:t>
          </a:r>
          <a:r>
            <a:rPr lang="en-AU" sz="1600" dirty="0" err="1"/>
            <a:t>bộ</a:t>
          </a:r>
          <a:endParaRPr lang="en-AU" sz="1600" dirty="0"/>
        </a:p>
      </dgm:t>
    </dgm:pt>
    <dgm:pt modelId="{9874E3A8-0250-444F-901F-704C3EE6EA8E}" type="parTrans" cxnId="{29A998FA-70FD-4E0A-BA73-C57C13E2C95A}">
      <dgm:prSet/>
      <dgm:spPr/>
      <dgm:t>
        <a:bodyPr/>
        <a:lstStyle/>
        <a:p>
          <a:endParaRPr lang="en-AU"/>
        </a:p>
      </dgm:t>
    </dgm:pt>
    <dgm:pt modelId="{3D2AC57D-E6C7-45BB-AFA1-D5D9CA2B25BB}" type="sibTrans" cxnId="{29A998FA-70FD-4E0A-BA73-C57C13E2C95A}">
      <dgm:prSet/>
      <dgm:spPr/>
      <dgm:t>
        <a:bodyPr/>
        <a:lstStyle/>
        <a:p>
          <a:endParaRPr lang="en-AU"/>
        </a:p>
      </dgm:t>
    </dgm:pt>
    <dgm:pt modelId="{321C33D6-0A94-463E-AAC3-0731873758F0}">
      <dgm:prSet custT="1"/>
      <dgm:spPr/>
      <dgm:t>
        <a:bodyPr/>
        <a:lstStyle/>
        <a:p>
          <a:r>
            <a:rPr lang="en-AU" sz="1600" b="1" dirty="0"/>
            <a:t>Triệu </a:t>
          </a:r>
          <a:r>
            <a:rPr lang="en-AU" sz="1600" b="1" dirty="0" err="1"/>
            <a:t>chứng</a:t>
          </a:r>
          <a:r>
            <a:rPr lang="en-AU" sz="1600" b="1" dirty="0"/>
            <a:t> </a:t>
          </a:r>
          <a:r>
            <a:rPr lang="en-AU" sz="1600" b="1" dirty="0" err="1"/>
            <a:t>toàn</a:t>
          </a:r>
          <a:r>
            <a:rPr lang="en-AU" sz="1600" b="1" dirty="0"/>
            <a:t> </a:t>
          </a:r>
          <a:r>
            <a:rPr lang="en-AU" sz="1600" b="1" dirty="0" err="1"/>
            <a:t>thân</a:t>
          </a:r>
          <a:r>
            <a:rPr lang="en-AU" sz="1600" b="1" dirty="0"/>
            <a:t>: </a:t>
          </a:r>
          <a:r>
            <a:rPr lang="en-AU" sz="1600" b="1" dirty="0" err="1"/>
            <a:t>mệt</a:t>
          </a:r>
          <a:r>
            <a:rPr lang="en-AU" sz="1600" b="1" dirty="0"/>
            <a:t> </a:t>
          </a:r>
          <a:r>
            <a:rPr lang="en-AU" sz="1600" b="1" dirty="0" err="1"/>
            <a:t>mỏi</a:t>
          </a:r>
          <a:r>
            <a:rPr lang="en-AU" sz="1600" b="1" dirty="0"/>
            <a:t>, ban, </a:t>
          </a:r>
          <a:r>
            <a:rPr lang="en-AU" sz="1600" b="1" dirty="0" err="1"/>
            <a:t>đau</a:t>
          </a:r>
          <a:r>
            <a:rPr lang="en-AU" sz="1600" b="1" dirty="0"/>
            <a:t> </a:t>
          </a:r>
          <a:r>
            <a:rPr lang="en-AU" sz="1600" b="1" dirty="0" err="1"/>
            <a:t>khớp</a:t>
          </a:r>
          <a:endParaRPr lang="en-AU" sz="1600" b="1" dirty="0"/>
        </a:p>
      </dgm:t>
    </dgm:pt>
    <dgm:pt modelId="{11853C34-BD30-4F3F-B7C9-006CE21500CB}" type="parTrans" cxnId="{37F21576-6FEA-4A65-8F1C-B4FC500DB933}">
      <dgm:prSet/>
      <dgm:spPr/>
      <dgm:t>
        <a:bodyPr/>
        <a:lstStyle/>
        <a:p>
          <a:endParaRPr lang="en-AU"/>
        </a:p>
      </dgm:t>
    </dgm:pt>
    <dgm:pt modelId="{C334CF9F-004A-457D-9288-2AF7E2C670DC}" type="sibTrans" cxnId="{37F21576-6FEA-4A65-8F1C-B4FC500DB933}">
      <dgm:prSet/>
      <dgm:spPr/>
      <dgm:t>
        <a:bodyPr/>
        <a:lstStyle/>
        <a:p>
          <a:endParaRPr lang="en-AU"/>
        </a:p>
      </dgm:t>
    </dgm:pt>
    <dgm:pt modelId="{B59D77E3-A3F8-44F9-A655-E34FFD0318C3}">
      <dgm:prSet custT="1"/>
      <dgm:spPr/>
      <dgm:t>
        <a:bodyPr/>
        <a:lstStyle/>
        <a:p>
          <a:r>
            <a:rPr lang="en-AU" sz="1600" dirty="0" err="1"/>
            <a:t>Tiền</a:t>
          </a:r>
          <a:r>
            <a:rPr lang="en-AU" sz="1600" dirty="0"/>
            <a:t> </a:t>
          </a:r>
          <a:r>
            <a:rPr lang="en-AU" sz="1600" dirty="0" err="1"/>
            <a:t>sử</a:t>
          </a:r>
          <a:r>
            <a:rPr lang="en-AU" sz="1600" dirty="0"/>
            <a:t> </a:t>
          </a:r>
          <a:r>
            <a:rPr lang="en-AU" sz="1600" dirty="0" err="1"/>
            <a:t>bệnh</a:t>
          </a:r>
          <a:r>
            <a:rPr lang="en-AU" sz="1600" dirty="0"/>
            <a:t> </a:t>
          </a:r>
          <a:r>
            <a:rPr lang="en-AU" sz="1600" dirty="0" err="1"/>
            <a:t>tự</a:t>
          </a:r>
          <a:r>
            <a:rPr lang="en-AU" sz="1600" dirty="0"/>
            <a:t> </a:t>
          </a:r>
          <a:r>
            <a:rPr lang="en-AU" sz="1600" dirty="0" err="1"/>
            <a:t>miễn</a:t>
          </a:r>
          <a:r>
            <a:rPr lang="en-AU" sz="1600" dirty="0"/>
            <a:t>, </a:t>
          </a:r>
          <a:r>
            <a:rPr lang="en-AU" sz="1600" dirty="0" err="1"/>
            <a:t>thuốc</a:t>
          </a:r>
          <a:r>
            <a:rPr lang="en-AU" sz="1600" dirty="0"/>
            <a:t>, stress</a:t>
          </a:r>
        </a:p>
      </dgm:t>
    </dgm:pt>
    <dgm:pt modelId="{96909EFC-4A4D-4E7E-833A-09DF2B0CAED8}" type="parTrans" cxnId="{8E095C92-F01E-402D-A665-30B651B8F4E4}">
      <dgm:prSet/>
      <dgm:spPr/>
      <dgm:t>
        <a:bodyPr/>
        <a:lstStyle/>
        <a:p>
          <a:endParaRPr lang="en-AU"/>
        </a:p>
      </dgm:t>
    </dgm:pt>
    <dgm:pt modelId="{6D2E2C8E-D70C-4634-BEDE-D0E935F42AD2}" type="sibTrans" cxnId="{8E095C92-F01E-402D-A665-30B651B8F4E4}">
      <dgm:prSet/>
      <dgm:spPr/>
      <dgm:t>
        <a:bodyPr/>
        <a:lstStyle/>
        <a:p>
          <a:endParaRPr lang="en-AU"/>
        </a:p>
      </dgm:t>
    </dgm:pt>
    <dgm:pt modelId="{A25D69F5-0110-4E3A-A366-F15C7FBBA933}">
      <dgm:prSet custT="1"/>
      <dgm:spPr/>
      <dgm:t>
        <a:bodyPr/>
        <a:lstStyle/>
        <a:p>
          <a:endParaRPr lang="en-AU" sz="1600" dirty="0"/>
        </a:p>
      </dgm:t>
    </dgm:pt>
    <dgm:pt modelId="{86875739-1FBC-47C4-88F7-81298D7DE084}" type="parTrans" cxnId="{A4468E74-20AF-4DBB-AD63-390DD9C5DF53}">
      <dgm:prSet/>
      <dgm:spPr/>
      <dgm:t>
        <a:bodyPr/>
        <a:lstStyle/>
        <a:p>
          <a:endParaRPr lang="en-AU"/>
        </a:p>
      </dgm:t>
    </dgm:pt>
    <dgm:pt modelId="{3D60016C-60C9-4AB1-AE49-958108B5C836}" type="sibTrans" cxnId="{A4468E74-20AF-4DBB-AD63-390DD9C5DF53}">
      <dgm:prSet/>
      <dgm:spPr/>
      <dgm:t>
        <a:bodyPr/>
        <a:lstStyle/>
        <a:p>
          <a:endParaRPr lang="en-AU"/>
        </a:p>
      </dgm:t>
    </dgm:pt>
    <dgm:pt modelId="{3ABD888C-3411-41FB-A473-1FB0AF821769}">
      <dgm:prSet custT="1"/>
      <dgm:spPr/>
      <dgm:t>
        <a:bodyPr/>
        <a:lstStyle/>
        <a:p>
          <a:r>
            <a:rPr lang="en-US" sz="1600" dirty="0" err="1"/>
            <a:t>Rụng</a:t>
          </a:r>
          <a:r>
            <a:rPr lang="en-US" sz="1600" dirty="0"/>
            <a:t> </a:t>
          </a:r>
          <a:r>
            <a:rPr lang="en-US" sz="1600" dirty="0" err="1"/>
            <a:t>tóc</a:t>
          </a:r>
          <a:r>
            <a:rPr lang="en-US" sz="1600" dirty="0"/>
            <a:t> </a:t>
          </a:r>
          <a:r>
            <a:rPr lang="en-US" sz="1600" dirty="0" err="1"/>
            <a:t>không</a:t>
          </a:r>
          <a:r>
            <a:rPr lang="en-US" sz="1600" dirty="0"/>
            <a:t> </a:t>
          </a:r>
          <a:r>
            <a:rPr lang="en-US" sz="1600" dirty="0" err="1"/>
            <a:t>tạo</a:t>
          </a:r>
          <a:r>
            <a:rPr lang="en-US" sz="1600" dirty="0"/>
            <a:t> </a:t>
          </a:r>
          <a:r>
            <a:rPr lang="en-US" sz="1600" dirty="0" err="1"/>
            <a:t>sẹo</a:t>
          </a:r>
          <a:r>
            <a:rPr lang="en-US" sz="1600" dirty="0"/>
            <a:t>: </a:t>
          </a:r>
          <a:r>
            <a:rPr lang="en-US" sz="1600" dirty="0" err="1"/>
            <a:t>bề</a:t>
          </a:r>
          <a:r>
            <a:rPr lang="en-US" sz="1600" dirty="0"/>
            <a:t> </a:t>
          </a:r>
          <a:r>
            <a:rPr lang="en-US" sz="1600" dirty="0" err="1"/>
            <a:t>mặt</a:t>
          </a:r>
          <a:r>
            <a:rPr lang="en-US" sz="1600" dirty="0"/>
            <a:t> </a:t>
          </a:r>
          <a:r>
            <a:rPr lang="en-US" sz="1600" dirty="0" err="1"/>
            <a:t>nhẵn</a:t>
          </a:r>
          <a:r>
            <a:rPr lang="en-US" sz="1600" dirty="0"/>
            <a:t>, </a:t>
          </a:r>
          <a:r>
            <a:rPr lang="en-US" sz="1600" dirty="0" err="1"/>
            <a:t>nang</a:t>
          </a:r>
          <a:r>
            <a:rPr lang="en-US" sz="1600" dirty="0"/>
            <a:t> </a:t>
          </a:r>
          <a:r>
            <a:rPr lang="en-US" sz="1600" dirty="0" err="1"/>
            <a:t>còn</a:t>
          </a:r>
          <a:endParaRPr lang="en-US" sz="1600" dirty="0"/>
        </a:p>
      </dgm:t>
    </dgm:pt>
    <dgm:pt modelId="{BA4C1C8A-B577-4420-8752-90E40AF0FC4B}" type="parTrans" cxnId="{E8FDC67A-7269-4F28-A7D4-5D3EEC486551}">
      <dgm:prSet/>
      <dgm:spPr/>
      <dgm:t>
        <a:bodyPr/>
        <a:lstStyle/>
        <a:p>
          <a:endParaRPr lang="en-AU"/>
        </a:p>
      </dgm:t>
    </dgm:pt>
    <dgm:pt modelId="{616B5CD4-E1F9-4B81-B501-F4C8C8C6A4A6}" type="sibTrans" cxnId="{E8FDC67A-7269-4F28-A7D4-5D3EEC486551}">
      <dgm:prSet/>
      <dgm:spPr/>
      <dgm:t>
        <a:bodyPr/>
        <a:lstStyle/>
        <a:p>
          <a:endParaRPr lang="en-AU"/>
        </a:p>
      </dgm:t>
    </dgm:pt>
    <dgm:pt modelId="{76B3FF79-4627-414E-A52C-81A7C974BC9C}">
      <dgm:prSet custT="1"/>
      <dgm:spPr/>
      <dgm:t>
        <a:bodyPr/>
        <a:lstStyle/>
        <a:p>
          <a:r>
            <a:rPr lang="en-US" sz="1600" dirty="0" err="1"/>
            <a:t>Rụng</a:t>
          </a:r>
          <a:r>
            <a:rPr lang="en-US" sz="1600" dirty="0"/>
            <a:t> </a:t>
          </a:r>
          <a:r>
            <a:rPr lang="en-US" sz="1600" dirty="0" err="1"/>
            <a:t>tóc</a:t>
          </a:r>
          <a:r>
            <a:rPr lang="en-US" sz="1600" dirty="0"/>
            <a:t> </a:t>
          </a:r>
          <a:r>
            <a:rPr lang="en-US" sz="1600" dirty="0" err="1"/>
            <a:t>tạo</a:t>
          </a:r>
          <a:r>
            <a:rPr lang="en-US" sz="1600" dirty="0"/>
            <a:t> </a:t>
          </a:r>
          <a:r>
            <a:rPr lang="en-US" sz="1600" dirty="0" err="1"/>
            <a:t>sẹo</a:t>
          </a:r>
          <a:r>
            <a:rPr lang="en-US" sz="1600" dirty="0"/>
            <a:t>: </a:t>
          </a:r>
          <a:r>
            <a:rPr lang="en-US" sz="1600" dirty="0" err="1"/>
            <a:t>mất</a:t>
          </a:r>
          <a:r>
            <a:rPr lang="en-US" sz="1600" dirty="0"/>
            <a:t> </a:t>
          </a:r>
          <a:r>
            <a:rPr lang="en-US" sz="1600" dirty="0" err="1"/>
            <a:t>nang</a:t>
          </a:r>
          <a:r>
            <a:rPr lang="en-US" sz="1600" dirty="0"/>
            <a:t>, </a:t>
          </a:r>
          <a:r>
            <a:rPr lang="en-US" sz="1600" dirty="0" err="1"/>
            <a:t>teo</a:t>
          </a:r>
          <a:r>
            <a:rPr lang="en-US" sz="1600" dirty="0"/>
            <a:t>, </a:t>
          </a:r>
          <a:r>
            <a:rPr lang="en-US" sz="1600" dirty="0" err="1"/>
            <a:t>sẹo</a:t>
          </a:r>
          <a:endParaRPr lang="en-US" sz="1600" dirty="0"/>
        </a:p>
      </dgm:t>
    </dgm:pt>
    <dgm:pt modelId="{1CF6563D-5B00-45B2-86E4-85001FF1B213}" type="parTrans" cxnId="{3200AC66-A82E-487A-8F9F-14717CBE9276}">
      <dgm:prSet/>
      <dgm:spPr/>
      <dgm:t>
        <a:bodyPr/>
        <a:lstStyle/>
        <a:p>
          <a:endParaRPr lang="en-AU"/>
        </a:p>
      </dgm:t>
    </dgm:pt>
    <dgm:pt modelId="{8FE4466D-EFB6-4AB7-A431-31367DCD9FF0}" type="sibTrans" cxnId="{3200AC66-A82E-487A-8F9F-14717CBE9276}">
      <dgm:prSet/>
      <dgm:spPr/>
      <dgm:t>
        <a:bodyPr/>
        <a:lstStyle/>
        <a:p>
          <a:endParaRPr lang="en-AU"/>
        </a:p>
      </dgm:t>
    </dgm:pt>
    <dgm:pt modelId="{12EE2251-B14E-4A4D-B782-F39E57D71277}">
      <dgm:prSet custT="1"/>
      <dgm:spPr/>
      <dgm:t>
        <a:bodyPr/>
        <a:lstStyle/>
        <a:p>
          <a:r>
            <a:rPr lang="en-US" sz="1600" dirty="0" err="1"/>
            <a:t>Phối</a:t>
          </a:r>
          <a:r>
            <a:rPr lang="en-US" sz="1600" dirty="0"/>
            <a:t> </a:t>
          </a:r>
          <a:r>
            <a:rPr lang="en-US" sz="1600" dirty="0" err="1"/>
            <a:t>hợp</a:t>
          </a:r>
          <a:r>
            <a:rPr lang="en-US" sz="1600" dirty="0"/>
            <a:t> </a:t>
          </a:r>
          <a:r>
            <a:rPr lang="en-US" sz="1600" dirty="0" err="1"/>
            <a:t>chuyên</a:t>
          </a:r>
          <a:r>
            <a:rPr lang="en-US" sz="1600" dirty="0"/>
            <a:t> khoa Da </a:t>
          </a:r>
          <a:r>
            <a:rPr lang="en-US" sz="1600" dirty="0" err="1"/>
            <a:t>liễu</a:t>
          </a:r>
          <a:r>
            <a:rPr lang="en-US" sz="1600" dirty="0"/>
            <a:t> &amp; </a:t>
          </a:r>
          <a:r>
            <a:rPr lang="en-US" sz="1600" dirty="0" err="1"/>
            <a:t>Miễn</a:t>
          </a:r>
          <a:r>
            <a:rPr lang="en-US" sz="1600" dirty="0"/>
            <a:t> </a:t>
          </a:r>
          <a:r>
            <a:rPr lang="en-US" sz="1600" dirty="0" err="1"/>
            <a:t>dịch</a:t>
          </a:r>
          <a:r>
            <a:rPr lang="en-US" sz="1600" dirty="0"/>
            <a:t> – </a:t>
          </a:r>
          <a:r>
            <a:rPr lang="en-US" sz="1600" dirty="0" err="1"/>
            <a:t>Dị</a:t>
          </a:r>
          <a:r>
            <a:rPr lang="en-US" sz="1600" dirty="0"/>
            <a:t> </a:t>
          </a:r>
          <a:r>
            <a:rPr lang="en-US" sz="1600" dirty="0" err="1"/>
            <a:t>ứng</a:t>
          </a:r>
          <a:endParaRPr lang="en-US" sz="1600" dirty="0"/>
        </a:p>
      </dgm:t>
    </dgm:pt>
    <dgm:pt modelId="{4110F328-E5A2-433D-9E5E-8CDA341CF826}" type="parTrans" cxnId="{DCE45A6F-DDAA-4BE4-AA65-1875A561381C}">
      <dgm:prSet/>
      <dgm:spPr/>
      <dgm:t>
        <a:bodyPr/>
        <a:lstStyle/>
        <a:p>
          <a:endParaRPr lang="en-AU"/>
        </a:p>
      </dgm:t>
    </dgm:pt>
    <dgm:pt modelId="{815333BA-1843-4642-A524-201FF442C4B6}" type="sibTrans" cxnId="{DCE45A6F-DDAA-4BE4-AA65-1875A561381C}">
      <dgm:prSet/>
      <dgm:spPr/>
      <dgm:t>
        <a:bodyPr/>
        <a:lstStyle/>
        <a:p>
          <a:endParaRPr lang="en-AU"/>
        </a:p>
      </dgm:t>
    </dgm:pt>
    <dgm:pt modelId="{4AF3B5EB-4AB8-48F4-A990-5426365A0F61}">
      <dgm:prSet phldrT="[Text]" phldr="0" custT="1"/>
      <dgm:spPr/>
      <dgm:t>
        <a:bodyPr/>
        <a:lstStyle/>
        <a:p>
          <a:r>
            <a:rPr lang="en-AU" sz="1600" dirty="0" err="1"/>
            <a:t>Miễn</a:t>
          </a:r>
          <a:r>
            <a:rPr lang="en-AU" sz="1600" dirty="0"/>
            <a:t> </a:t>
          </a:r>
          <a:r>
            <a:rPr lang="en-AU" sz="1600" dirty="0" err="1"/>
            <a:t>dịch</a:t>
          </a:r>
          <a:r>
            <a:rPr lang="en-AU" sz="1600" dirty="0"/>
            <a:t>: ANA </a:t>
          </a:r>
          <a:r>
            <a:rPr lang="en-AU" sz="1600" dirty="0">
              <a:sym typeface="Symbol" panose="05050102010706020507" pitchFamily="18" charset="2"/>
            </a:rPr>
            <a:t> panel </a:t>
          </a:r>
          <a:r>
            <a:rPr lang="en-AU" sz="1600" dirty="0" err="1">
              <a:sym typeface="Symbol" panose="05050102010706020507" pitchFamily="18" charset="2"/>
            </a:rPr>
            <a:t>kháng</a:t>
          </a:r>
          <a:r>
            <a:rPr lang="en-AU" sz="1600" dirty="0">
              <a:sym typeface="Symbol" panose="05050102010706020507" pitchFamily="18" charset="2"/>
            </a:rPr>
            <a:t> </a:t>
          </a:r>
          <a:r>
            <a:rPr lang="en-AU" sz="1600" dirty="0" err="1">
              <a:sym typeface="Symbol" panose="05050102010706020507" pitchFamily="18" charset="2"/>
            </a:rPr>
            <a:t>thể</a:t>
          </a:r>
          <a:endParaRPr lang="en-AU" sz="1600" dirty="0"/>
        </a:p>
      </dgm:t>
    </dgm:pt>
    <dgm:pt modelId="{829DD072-9AA3-4F37-A5A4-45ADBFB25EB4}" type="parTrans" cxnId="{99DC4477-07FC-43E3-B518-C7D2F5115BB3}">
      <dgm:prSet/>
      <dgm:spPr/>
      <dgm:t>
        <a:bodyPr/>
        <a:lstStyle/>
        <a:p>
          <a:endParaRPr lang="en-AU"/>
        </a:p>
      </dgm:t>
    </dgm:pt>
    <dgm:pt modelId="{61AEE921-8DF8-474B-B147-8AF7A384F6F7}" type="sibTrans" cxnId="{99DC4477-07FC-43E3-B518-C7D2F5115BB3}">
      <dgm:prSet/>
      <dgm:spPr/>
      <dgm:t>
        <a:bodyPr/>
        <a:lstStyle/>
        <a:p>
          <a:endParaRPr lang="en-AU"/>
        </a:p>
      </dgm:t>
    </dgm:pt>
    <dgm:pt modelId="{876D7F2B-F054-4C96-8D3E-11E6F779C533}">
      <dgm:prSet phldrT="[Text]" phldr="0" custT="1"/>
      <dgm:spPr/>
      <dgm:t>
        <a:bodyPr/>
        <a:lstStyle/>
        <a:p>
          <a:r>
            <a:rPr lang="en-AU" sz="1600" dirty="0"/>
            <a:t>Sinh </a:t>
          </a:r>
          <a:r>
            <a:rPr lang="en-AU" sz="1600" dirty="0" err="1"/>
            <a:t>thiết</a:t>
          </a:r>
          <a:r>
            <a:rPr lang="en-AU" sz="1600" dirty="0"/>
            <a:t> </a:t>
          </a:r>
          <a:r>
            <a:rPr lang="en-AU" sz="1600" dirty="0" err="1"/>
            <a:t>cơ</a:t>
          </a:r>
          <a:r>
            <a:rPr lang="en-AU" sz="1600" dirty="0"/>
            <a:t> </a:t>
          </a:r>
          <a:r>
            <a:rPr lang="en-AU" sz="1600" dirty="0" err="1"/>
            <a:t>quan</a:t>
          </a:r>
          <a:r>
            <a:rPr lang="en-AU" sz="1600" dirty="0"/>
            <a:t> </a:t>
          </a:r>
          <a:r>
            <a:rPr lang="en-AU" sz="1600" dirty="0" err="1"/>
            <a:t>tổn</a:t>
          </a:r>
          <a:r>
            <a:rPr lang="en-AU" sz="1600" dirty="0"/>
            <a:t> </a:t>
          </a:r>
          <a:r>
            <a:rPr lang="en-AU" sz="1600" dirty="0" err="1"/>
            <a:t>thương</a:t>
          </a:r>
          <a:endParaRPr lang="en-AU" sz="1600" dirty="0"/>
        </a:p>
      </dgm:t>
    </dgm:pt>
    <dgm:pt modelId="{7248F7FB-ADB9-4AA5-A389-0F9E23743E31}" type="parTrans" cxnId="{4D66F6B3-BD10-464E-A371-F1038CF3C647}">
      <dgm:prSet/>
      <dgm:spPr/>
      <dgm:t>
        <a:bodyPr/>
        <a:lstStyle/>
        <a:p>
          <a:endParaRPr lang="en-AU"/>
        </a:p>
      </dgm:t>
    </dgm:pt>
    <dgm:pt modelId="{B7C33729-F51C-48E5-A6DF-1405E0FF6A49}" type="sibTrans" cxnId="{4D66F6B3-BD10-464E-A371-F1038CF3C647}">
      <dgm:prSet/>
      <dgm:spPr/>
      <dgm:t>
        <a:bodyPr/>
        <a:lstStyle/>
        <a:p>
          <a:endParaRPr lang="en-AU"/>
        </a:p>
      </dgm:t>
    </dgm:pt>
    <dgm:pt modelId="{E45948BC-51F2-4E2B-865C-8D015C91D566}" type="pres">
      <dgm:prSet presAssocID="{E90FF05E-FD75-4B35-9A46-D982268FEDF4}" presName="rootnode" presStyleCnt="0">
        <dgm:presLayoutVars>
          <dgm:chMax/>
          <dgm:chPref/>
          <dgm:dir/>
          <dgm:animLvl val="lvl"/>
        </dgm:presLayoutVars>
      </dgm:prSet>
      <dgm:spPr/>
    </dgm:pt>
    <dgm:pt modelId="{5331F7CD-D4B0-4864-B37F-B2E876D56B4D}" type="pres">
      <dgm:prSet presAssocID="{E2CB11BC-262D-4579-AD16-A205EDC8A788}" presName="composite" presStyleCnt="0"/>
      <dgm:spPr/>
    </dgm:pt>
    <dgm:pt modelId="{40360453-13FE-4E79-ADCE-EF92BC792D88}" type="pres">
      <dgm:prSet presAssocID="{E2CB11BC-262D-4579-AD16-A205EDC8A788}" presName="bentUpArrow1" presStyleLbl="alignImgPlace1" presStyleIdx="0" presStyleCnt="2"/>
      <dgm:spPr/>
    </dgm:pt>
    <dgm:pt modelId="{A81AC7B4-47A7-48BB-9B75-55DFCD5C5863}" type="pres">
      <dgm:prSet presAssocID="{E2CB11BC-262D-4579-AD16-A205EDC8A78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2C73165E-6E8B-45DA-A02C-52EF95B8401E}" type="pres">
      <dgm:prSet presAssocID="{E2CB11BC-262D-4579-AD16-A205EDC8A788}" presName="ChildText" presStyleLbl="revTx" presStyleIdx="0" presStyleCnt="3" custScaleX="260543" custLinFactNeighborX="85875" custLinFactNeighborY="6759">
        <dgm:presLayoutVars>
          <dgm:chMax val="0"/>
          <dgm:chPref val="0"/>
          <dgm:bulletEnabled val="1"/>
        </dgm:presLayoutVars>
      </dgm:prSet>
      <dgm:spPr/>
    </dgm:pt>
    <dgm:pt modelId="{2C8997E1-9CF2-4AA3-A7FC-67E271D5DA76}" type="pres">
      <dgm:prSet presAssocID="{3D0F19A0-2764-49C7-AF56-F5535127C0C2}" presName="sibTrans" presStyleCnt="0"/>
      <dgm:spPr/>
    </dgm:pt>
    <dgm:pt modelId="{69C955C9-CC4B-424F-B874-463A806418EA}" type="pres">
      <dgm:prSet presAssocID="{B2021BC8-CC67-4CAB-BF5E-46B804ECC087}" presName="composite" presStyleCnt="0"/>
      <dgm:spPr/>
    </dgm:pt>
    <dgm:pt modelId="{647B7B31-A2CA-4581-8AC9-2E1CFBF36AC4}" type="pres">
      <dgm:prSet presAssocID="{B2021BC8-CC67-4CAB-BF5E-46B804ECC087}" presName="bentUpArrow1" presStyleLbl="alignImgPlace1" presStyleIdx="1" presStyleCnt="2"/>
      <dgm:spPr/>
    </dgm:pt>
    <dgm:pt modelId="{6E1E3028-C5CD-4C99-A239-AB7E7D2C6241}" type="pres">
      <dgm:prSet presAssocID="{B2021BC8-CC67-4CAB-BF5E-46B804ECC08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21AFF4A2-0306-498F-863F-AB924973A011}" type="pres">
      <dgm:prSet presAssocID="{B2021BC8-CC67-4CAB-BF5E-46B804ECC087}" presName="ChildText" presStyleLbl="revTx" presStyleIdx="1" presStyleCnt="3" custScaleX="238422" custLinFactNeighborX="72989" custLinFactNeighborY="-8663">
        <dgm:presLayoutVars>
          <dgm:chMax val="0"/>
          <dgm:chPref val="0"/>
          <dgm:bulletEnabled val="1"/>
        </dgm:presLayoutVars>
      </dgm:prSet>
      <dgm:spPr/>
    </dgm:pt>
    <dgm:pt modelId="{EA26FBEE-89D7-4568-93C9-50C58EFCBB98}" type="pres">
      <dgm:prSet presAssocID="{8E00554F-797B-4CEA-AE73-7D514E4A7F2E}" presName="sibTrans" presStyleCnt="0"/>
      <dgm:spPr/>
    </dgm:pt>
    <dgm:pt modelId="{FF0BA072-CDEB-45B4-BC72-66FEACA4B521}" type="pres">
      <dgm:prSet presAssocID="{1357DC4B-5A58-47D1-9B03-69F39335AF0F}" presName="composite" presStyleCnt="0"/>
      <dgm:spPr/>
    </dgm:pt>
    <dgm:pt modelId="{74ED4D74-1B5D-4796-A0A9-599653179DFE}" type="pres">
      <dgm:prSet presAssocID="{1357DC4B-5A58-47D1-9B03-69F39335AF0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D29D99F0-0461-4775-A4AC-064B8FD976E5}" type="pres">
      <dgm:prSet presAssocID="{1357DC4B-5A58-47D1-9B03-69F39335AF0F}" presName="FinalChildText" presStyleLbl="revTx" presStyleIdx="2" presStyleCnt="3" custScaleX="152306" custLinFactNeighborX="31005" custLinFactNeighborY="2572">
        <dgm:presLayoutVars>
          <dgm:chMax val="0"/>
          <dgm:chPref val="0"/>
          <dgm:bulletEnabled val="1"/>
        </dgm:presLayoutVars>
      </dgm:prSet>
      <dgm:spPr/>
    </dgm:pt>
  </dgm:ptLst>
  <dgm:cxnLst>
    <dgm:cxn modelId="{764AAB05-FAC4-4E8C-8258-8E9C84758AB3}" type="presOf" srcId="{E2CB11BC-262D-4579-AD16-A205EDC8A788}" destId="{A81AC7B4-47A7-48BB-9B75-55DFCD5C5863}" srcOrd="0" destOrd="0" presId="urn:microsoft.com/office/officeart/2005/8/layout/StepDownProcess"/>
    <dgm:cxn modelId="{518EB708-85B0-4F8B-B1E1-0CF4C448A664}" srcId="{B2021BC8-CC67-4CAB-BF5E-46B804ECC087}" destId="{CEF2A439-1733-4A83-A495-4261FDE33073}" srcOrd="0" destOrd="0" parTransId="{640D80AA-5F75-4131-8B96-4DC7AEC881A1}" sibTransId="{65F37C95-285A-41CC-92A8-A134EE4A2839}"/>
    <dgm:cxn modelId="{C64B3716-AA3A-4201-BB5C-0F5BF1EFA1DF}" srcId="{E2CB11BC-262D-4579-AD16-A205EDC8A788}" destId="{1CA6B416-6F20-49F2-BD26-D729EE7B7E51}" srcOrd="0" destOrd="0" parTransId="{9EDEB309-2924-4878-8112-305A68089BC9}" sibTransId="{0D02AD79-29AB-471A-9D80-A54BCBAAD7A9}"/>
    <dgm:cxn modelId="{CA5E2731-7BFC-4E18-BFFA-66832214C09C}" type="presOf" srcId="{876D7F2B-F054-4C96-8D3E-11E6F779C533}" destId="{D29D99F0-0461-4775-A4AC-064B8FD976E5}" srcOrd="0" destOrd="2" presId="urn:microsoft.com/office/officeart/2005/8/layout/StepDownProcess"/>
    <dgm:cxn modelId="{FD3C1C5D-3121-4037-A7C0-4828F0A66575}" type="presOf" srcId="{A25D69F5-0110-4E3A-A366-F15C7FBBA933}" destId="{2C73165E-6E8B-45DA-A02C-52EF95B8401E}" srcOrd="0" destOrd="4" presId="urn:microsoft.com/office/officeart/2005/8/layout/StepDownProcess"/>
    <dgm:cxn modelId="{15668641-5988-4BB1-A3E5-169253E87D63}" type="presOf" srcId="{321C33D6-0A94-463E-AAC3-0731873758F0}" destId="{2C73165E-6E8B-45DA-A02C-52EF95B8401E}" srcOrd="0" destOrd="2" presId="urn:microsoft.com/office/officeart/2005/8/layout/StepDownProcess"/>
    <dgm:cxn modelId="{2DDDC963-7DF8-4D3A-8D76-1470B212BB12}" type="presOf" srcId="{1CA6B416-6F20-49F2-BD26-D729EE7B7E51}" destId="{2C73165E-6E8B-45DA-A02C-52EF95B8401E}" srcOrd="0" destOrd="0" presId="urn:microsoft.com/office/officeart/2005/8/layout/StepDownProcess"/>
    <dgm:cxn modelId="{B26B0A64-7E54-42EC-AFBD-09BF6695525F}" type="presOf" srcId="{E90FF05E-FD75-4B35-9A46-D982268FEDF4}" destId="{E45948BC-51F2-4E2B-865C-8D015C91D566}" srcOrd="0" destOrd="0" presId="urn:microsoft.com/office/officeart/2005/8/layout/StepDownProcess"/>
    <dgm:cxn modelId="{56D75F45-9112-4799-B265-30C369FE3F24}" type="presOf" srcId="{4E419660-15F4-43A7-B523-A5B8454F30D4}" destId="{D29D99F0-0461-4775-A4AC-064B8FD976E5}" srcOrd="0" destOrd="0" presId="urn:microsoft.com/office/officeart/2005/8/layout/StepDownProcess"/>
    <dgm:cxn modelId="{3200AC66-A82E-487A-8F9F-14717CBE9276}" srcId="{B2021BC8-CC67-4CAB-BF5E-46B804ECC087}" destId="{76B3FF79-4627-414E-A52C-81A7C974BC9C}" srcOrd="2" destOrd="0" parTransId="{1CF6563D-5B00-45B2-86E4-85001FF1B213}" sibTransId="{8FE4466D-EFB6-4AB7-A431-31367DCD9FF0}"/>
    <dgm:cxn modelId="{FD951348-1DCF-47B4-9420-0BAAD52549A9}" srcId="{1357DC4B-5A58-47D1-9B03-69F39335AF0F}" destId="{4E419660-15F4-43A7-B523-A5B8454F30D4}" srcOrd="0" destOrd="0" parTransId="{6A568CB6-4130-4A60-9110-B83DE39F1ECE}" sibTransId="{23ED3B03-9E9D-4D46-A72B-3D995C91E14A}"/>
    <dgm:cxn modelId="{A7B3D649-2DA2-4443-AD94-6E25A183916C}" type="presOf" srcId="{12EE2251-B14E-4A4D-B782-F39E57D71277}" destId="{21AFF4A2-0306-498F-863F-AB924973A011}" srcOrd="0" destOrd="3" presId="urn:microsoft.com/office/officeart/2005/8/layout/StepDownProcess"/>
    <dgm:cxn modelId="{24FB234E-9719-4DBA-9EA5-3A0C2A2DBC7E}" type="presOf" srcId="{B59D77E3-A3F8-44F9-A655-E34FFD0318C3}" destId="{2C73165E-6E8B-45DA-A02C-52EF95B8401E}" srcOrd="0" destOrd="3" presId="urn:microsoft.com/office/officeart/2005/8/layout/StepDownProcess"/>
    <dgm:cxn modelId="{DCE45A6F-DDAA-4BE4-AA65-1875A561381C}" srcId="{B2021BC8-CC67-4CAB-BF5E-46B804ECC087}" destId="{12EE2251-B14E-4A4D-B782-F39E57D71277}" srcOrd="3" destOrd="0" parTransId="{4110F328-E5A2-433D-9E5E-8CDA341CF826}" sibTransId="{815333BA-1843-4642-A524-201FF442C4B6}"/>
    <dgm:cxn modelId="{A4468E74-20AF-4DBB-AD63-390DD9C5DF53}" srcId="{E2CB11BC-262D-4579-AD16-A205EDC8A788}" destId="{A25D69F5-0110-4E3A-A366-F15C7FBBA933}" srcOrd="4" destOrd="0" parTransId="{86875739-1FBC-47C4-88F7-81298D7DE084}" sibTransId="{3D60016C-60C9-4AB1-AE49-958108B5C836}"/>
    <dgm:cxn modelId="{37F21576-6FEA-4A65-8F1C-B4FC500DB933}" srcId="{E2CB11BC-262D-4579-AD16-A205EDC8A788}" destId="{321C33D6-0A94-463E-AAC3-0731873758F0}" srcOrd="2" destOrd="0" parTransId="{11853C34-BD30-4F3F-B7C9-006CE21500CB}" sibTransId="{C334CF9F-004A-457D-9288-2AF7E2C670DC}"/>
    <dgm:cxn modelId="{99DC4477-07FC-43E3-B518-C7D2F5115BB3}" srcId="{1357DC4B-5A58-47D1-9B03-69F39335AF0F}" destId="{4AF3B5EB-4AB8-48F4-A990-5426365A0F61}" srcOrd="1" destOrd="0" parTransId="{829DD072-9AA3-4F37-A5A4-45ADBFB25EB4}" sibTransId="{61AEE921-8DF8-474B-B147-8AF7A384F6F7}"/>
    <dgm:cxn modelId="{E8FDC67A-7269-4F28-A7D4-5D3EEC486551}" srcId="{B2021BC8-CC67-4CAB-BF5E-46B804ECC087}" destId="{3ABD888C-3411-41FB-A473-1FB0AF821769}" srcOrd="1" destOrd="0" parTransId="{BA4C1C8A-B577-4420-8752-90E40AF0FC4B}" sibTransId="{616B5CD4-E1F9-4B81-B501-F4C8C8C6A4A6}"/>
    <dgm:cxn modelId="{245CE288-3BD9-4F4A-BE15-2C31FC28C396}" srcId="{E90FF05E-FD75-4B35-9A46-D982268FEDF4}" destId="{B2021BC8-CC67-4CAB-BF5E-46B804ECC087}" srcOrd="1" destOrd="0" parTransId="{6B32695A-7B46-45B8-9E50-335B54FAE379}" sibTransId="{8E00554F-797B-4CEA-AE73-7D514E4A7F2E}"/>
    <dgm:cxn modelId="{9AC2148B-06C4-4BEE-AF53-E5B8F61C5E6F}" srcId="{E90FF05E-FD75-4B35-9A46-D982268FEDF4}" destId="{E2CB11BC-262D-4579-AD16-A205EDC8A788}" srcOrd="0" destOrd="0" parTransId="{A85EB138-A617-4481-A7F4-678216E62ECA}" sibTransId="{3D0F19A0-2764-49C7-AF56-F5535127C0C2}"/>
    <dgm:cxn modelId="{8E095C92-F01E-402D-A665-30B651B8F4E4}" srcId="{E2CB11BC-262D-4579-AD16-A205EDC8A788}" destId="{B59D77E3-A3F8-44F9-A655-E34FFD0318C3}" srcOrd="3" destOrd="0" parTransId="{96909EFC-4A4D-4E7E-833A-09DF2B0CAED8}" sibTransId="{6D2E2C8E-D70C-4634-BEDE-D0E935F42AD2}"/>
    <dgm:cxn modelId="{66A8E39A-3E60-45AA-B8D9-B7D49456A1A1}" type="presOf" srcId="{4AF3B5EB-4AB8-48F4-A990-5426365A0F61}" destId="{D29D99F0-0461-4775-A4AC-064B8FD976E5}" srcOrd="0" destOrd="1" presId="urn:microsoft.com/office/officeart/2005/8/layout/StepDownProcess"/>
    <dgm:cxn modelId="{52C4D49C-4BF9-4B0C-A056-510701B3DBDA}" type="presOf" srcId="{B2021BC8-CC67-4CAB-BF5E-46B804ECC087}" destId="{6E1E3028-C5CD-4C99-A239-AB7E7D2C6241}" srcOrd="0" destOrd="0" presId="urn:microsoft.com/office/officeart/2005/8/layout/StepDownProcess"/>
    <dgm:cxn modelId="{793AFCB0-06B0-4D1B-A076-D922F9D22C12}" type="presOf" srcId="{76B3FF79-4627-414E-A52C-81A7C974BC9C}" destId="{21AFF4A2-0306-498F-863F-AB924973A011}" srcOrd="0" destOrd="2" presId="urn:microsoft.com/office/officeart/2005/8/layout/StepDownProcess"/>
    <dgm:cxn modelId="{4D66F6B3-BD10-464E-A371-F1038CF3C647}" srcId="{1357DC4B-5A58-47D1-9B03-69F39335AF0F}" destId="{876D7F2B-F054-4C96-8D3E-11E6F779C533}" srcOrd="2" destOrd="0" parTransId="{7248F7FB-ADB9-4AA5-A389-0F9E23743E31}" sibTransId="{B7C33729-F51C-48E5-A6DF-1405E0FF6A49}"/>
    <dgm:cxn modelId="{1083EEC5-6018-4EB7-B9F6-3446726F91A2}" type="presOf" srcId="{3ABD888C-3411-41FB-A473-1FB0AF821769}" destId="{21AFF4A2-0306-498F-863F-AB924973A011}" srcOrd="0" destOrd="1" presId="urn:microsoft.com/office/officeart/2005/8/layout/StepDownProcess"/>
    <dgm:cxn modelId="{1E06A8CD-A089-4117-B2CC-DA5D1C185ED2}" type="presOf" srcId="{1357DC4B-5A58-47D1-9B03-69F39335AF0F}" destId="{74ED4D74-1B5D-4796-A0A9-599653179DFE}" srcOrd="0" destOrd="0" presId="urn:microsoft.com/office/officeart/2005/8/layout/StepDownProcess"/>
    <dgm:cxn modelId="{29B473D2-F106-4C87-8976-84008AED59C7}" type="presOf" srcId="{CEF2A439-1733-4A83-A495-4261FDE33073}" destId="{21AFF4A2-0306-498F-863F-AB924973A011}" srcOrd="0" destOrd="0" presId="urn:microsoft.com/office/officeart/2005/8/layout/StepDownProcess"/>
    <dgm:cxn modelId="{CAC3E1ED-1731-4C20-9A97-1045D6DF17EE}" type="presOf" srcId="{F5F59131-86C5-400B-A5AB-D3AC6A0E18CA}" destId="{2C73165E-6E8B-45DA-A02C-52EF95B8401E}" srcOrd="0" destOrd="1" presId="urn:microsoft.com/office/officeart/2005/8/layout/StepDownProcess"/>
    <dgm:cxn modelId="{FA60ADF1-5CD2-4EEC-9720-B26A43576E08}" srcId="{E90FF05E-FD75-4B35-9A46-D982268FEDF4}" destId="{1357DC4B-5A58-47D1-9B03-69F39335AF0F}" srcOrd="2" destOrd="0" parTransId="{DB344AA5-C26C-4988-9CBE-20982BC6BF15}" sibTransId="{6BF10364-11A2-4C22-9F48-82807FA94CAB}"/>
    <dgm:cxn modelId="{29A998FA-70FD-4E0A-BA73-C57C13E2C95A}" srcId="{E2CB11BC-262D-4579-AD16-A205EDC8A788}" destId="{F5F59131-86C5-400B-A5AB-D3AC6A0E18CA}" srcOrd="1" destOrd="0" parTransId="{9874E3A8-0250-444F-901F-704C3EE6EA8E}" sibTransId="{3D2AC57D-E6C7-45BB-AFA1-D5D9CA2B25BB}"/>
    <dgm:cxn modelId="{2229CB95-DAB9-44B7-BCEA-4E94770B1AC9}" type="presParOf" srcId="{E45948BC-51F2-4E2B-865C-8D015C91D566}" destId="{5331F7CD-D4B0-4864-B37F-B2E876D56B4D}" srcOrd="0" destOrd="0" presId="urn:microsoft.com/office/officeart/2005/8/layout/StepDownProcess"/>
    <dgm:cxn modelId="{7D60C4BE-6104-4979-B3F7-C78C9D62E6D5}" type="presParOf" srcId="{5331F7CD-D4B0-4864-B37F-B2E876D56B4D}" destId="{40360453-13FE-4E79-ADCE-EF92BC792D88}" srcOrd="0" destOrd="0" presId="urn:microsoft.com/office/officeart/2005/8/layout/StepDownProcess"/>
    <dgm:cxn modelId="{9E5971FD-C939-4453-8D74-07729EAD30CA}" type="presParOf" srcId="{5331F7CD-D4B0-4864-B37F-B2E876D56B4D}" destId="{A81AC7B4-47A7-48BB-9B75-55DFCD5C5863}" srcOrd="1" destOrd="0" presId="urn:microsoft.com/office/officeart/2005/8/layout/StepDownProcess"/>
    <dgm:cxn modelId="{5EA77980-EAF3-48C4-A4B8-C4F67C9E07A4}" type="presParOf" srcId="{5331F7CD-D4B0-4864-B37F-B2E876D56B4D}" destId="{2C73165E-6E8B-45DA-A02C-52EF95B8401E}" srcOrd="2" destOrd="0" presId="urn:microsoft.com/office/officeart/2005/8/layout/StepDownProcess"/>
    <dgm:cxn modelId="{0A73F606-8952-45C1-B3AC-7B5A42BB80E1}" type="presParOf" srcId="{E45948BC-51F2-4E2B-865C-8D015C91D566}" destId="{2C8997E1-9CF2-4AA3-A7FC-67E271D5DA76}" srcOrd="1" destOrd="0" presId="urn:microsoft.com/office/officeart/2005/8/layout/StepDownProcess"/>
    <dgm:cxn modelId="{BDA7BE80-CFE0-4805-A7D8-C66136F4657C}" type="presParOf" srcId="{E45948BC-51F2-4E2B-865C-8D015C91D566}" destId="{69C955C9-CC4B-424F-B874-463A806418EA}" srcOrd="2" destOrd="0" presId="urn:microsoft.com/office/officeart/2005/8/layout/StepDownProcess"/>
    <dgm:cxn modelId="{9D96D51C-C628-46F4-B1A2-BEBE559F88A3}" type="presParOf" srcId="{69C955C9-CC4B-424F-B874-463A806418EA}" destId="{647B7B31-A2CA-4581-8AC9-2E1CFBF36AC4}" srcOrd="0" destOrd="0" presId="urn:microsoft.com/office/officeart/2005/8/layout/StepDownProcess"/>
    <dgm:cxn modelId="{5E37911A-85BF-4938-AF9F-043C578E11A2}" type="presParOf" srcId="{69C955C9-CC4B-424F-B874-463A806418EA}" destId="{6E1E3028-C5CD-4C99-A239-AB7E7D2C6241}" srcOrd="1" destOrd="0" presId="urn:microsoft.com/office/officeart/2005/8/layout/StepDownProcess"/>
    <dgm:cxn modelId="{8AD20F2B-53CC-4648-B6C6-47563CF12D43}" type="presParOf" srcId="{69C955C9-CC4B-424F-B874-463A806418EA}" destId="{21AFF4A2-0306-498F-863F-AB924973A011}" srcOrd="2" destOrd="0" presId="urn:microsoft.com/office/officeart/2005/8/layout/StepDownProcess"/>
    <dgm:cxn modelId="{3673A503-342E-45FA-9891-DA8AC559BC13}" type="presParOf" srcId="{E45948BC-51F2-4E2B-865C-8D015C91D566}" destId="{EA26FBEE-89D7-4568-93C9-50C58EFCBB98}" srcOrd="3" destOrd="0" presId="urn:microsoft.com/office/officeart/2005/8/layout/StepDownProcess"/>
    <dgm:cxn modelId="{41EA8EBD-4B2B-4EE6-ABDA-81BE2D4E08CC}" type="presParOf" srcId="{E45948BC-51F2-4E2B-865C-8D015C91D566}" destId="{FF0BA072-CDEB-45B4-BC72-66FEACA4B521}" srcOrd="4" destOrd="0" presId="urn:microsoft.com/office/officeart/2005/8/layout/StepDownProcess"/>
    <dgm:cxn modelId="{B082CE48-D833-427D-A979-1A416762ADA5}" type="presParOf" srcId="{FF0BA072-CDEB-45B4-BC72-66FEACA4B521}" destId="{74ED4D74-1B5D-4796-A0A9-599653179DFE}" srcOrd="0" destOrd="0" presId="urn:microsoft.com/office/officeart/2005/8/layout/StepDownProcess"/>
    <dgm:cxn modelId="{06723B7A-6099-419C-BAC4-BD65B6606A19}" type="presParOf" srcId="{FF0BA072-CDEB-45B4-BC72-66FEACA4B521}" destId="{D29D99F0-0461-4775-A4AC-064B8FD976E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94B4F-4813-4217-99A6-62BB9F57C47F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2ADE0E2-1F68-4391-8D24-731224B2F1EC}">
      <dgm:prSet/>
      <dgm:spPr/>
      <dgm:t>
        <a:bodyPr/>
        <a:lstStyle/>
        <a:p>
          <a:r>
            <a:rPr lang="en-US" dirty="0" err="1"/>
            <a:t>Rụng</a:t>
          </a:r>
          <a:r>
            <a:rPr lang="en-US" dirty="0"/>
            <a:t> </a:t>
          </a:r>
          <a:r>
            <a:rPr lang="en-US" dirty="0" err="1"/>
            <a:t>tóc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thể</a:t>
          </a:r>
          <a:r>
            <a:rPr lang="en-US" dirty="0"/>
            <a:t> </a:t>
          </a:r>
          <a:r>
            <a:rPr lang="en-US" dirty="0" err="1"/>
            <a:t>là</a:t>
          </a:r>
          <a:r>
            <a:rPr lang="en-US" dirty="0"/>
            <a:t>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hiệu</a:t>
          </a:r>
          <a:r>
            <a:rPr lang="en-US" dirty="0"/>
            <a:t> </a:t>
          </a:r>
          <a:r>
            <a:rPr lang="en-US" dirty="0" err="1"/>
            <a:t>sớm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bệnh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 </a:t>
          </a:r>
          <a:r>
            <a:rPr lang="en-US" dirty="0" err="1"/>
            <a:t>miễn</a:t>
          </a:r>
          <a:endParaRPr lang="en-US" dirty="0"/>
        </a:p>
      </dgm:t>
    </dgm:pt>
    <dgm:pt modelId="{4D28DDDF-F4A3-425A-935B-A442C93128CC}" type="parTrans" cxnId="{1F14D510-5AE4-46D7-9FAF-E53D6983A9D2}">
      <dgm:prSet/>
      <dgm:spPr/>
      <dgm:t>
        <a:bodyPr/>
        <a:lstStyle/>
        <a:p>
          <a:endParaRPr lang="en-US"/>
        </a:p>
      </dgm:t>
    </dgm:pt>
    <dgm:pt modelId="{3FFC223E-B65B-416E-A785-B171F4E70573}" type="sibTrans" cxnId="{1F14D510-5AE4-46D7-9FAF-E53D6983A9D2}">
      <dgm:prSet/>
      <dgm:spPr/>
      <dgm:t>
        <a:bodyPr/>
        <a:lstStyle/>
        <a:p>
          <a:endParaRPr lang="en-US"/>
        </a:p>
      </dgm:t>
    </dgm:pt>
    <dgm:pt modelId="{0521CEB4-B6EE-4781-B94E-5DE6F9EAF149}">
      <dgm:prSet/>
      <dgm:spPr/>
      <dgm:t>
        <a:bodyPr/>
        <a:lstStyle/>
        <a:p>
          <a:r>
            <a:rPr lang="en-US" dirty="0" err="1"/>
            <a:t>Phân</a:t>
          </a:r>
          <a:r>
            <a:rPr lang="en-US" dirty="0"/>
            <a:t> </a:t>
          </a:r>
          <a:r>
            <a:rPr lang="en-US" dirty="0" err="1"/>
            <a:t>biệt</a:t>
          </a:r>
          <a:r>
            <a:rPr lang="en-US" dirty="0"/>
            <a:t> </a:t>
          </a:r>
          <a:r>
            <a:rPr lang="en-AU" dirty="0" err="1"/>
            <a:t>rụng</a:t>
          </a:r>
          <a:r>
            <a:rPr lang="en-AU" dirty="0"/>
            <a:t> </a:t>
          </a:r>
          <a:r>
            <a:rPr lang="en-AU" dirty="0" err="1"/>
            <a:t>tóc</a:t>
          </a:r>
          <a:r>
            <a:rPr lang="en-AU" dirty="0"/>
            <a:t> </a:t>
          </a:r>
          <a:r>
            <a:rPr lang="en-AU" dirty="0" err="1"/>
            <a:t>tạo</a:t>
          </a:r>
          <a:r>
            <a:rPr lang="en-AU" dirty="0"/>
            <a:t> </a:t>
          </a:r>
          <a:r>
            <a:rPr lang="en-AU" dirty="0" err="1"/>
            <a:t>sẹo</a:t>
          </a:r>
          <a:r>
            <a:rPr lang="en-AU" dirty="0"/>
            <a:t> </a:t>
          </a:r>
          <a:r>
            <a:rPr lang="en-AU" dirty="0" err="1"/>
            <a:t>và</a:t>
          </a:r>
          <a:r>
            <a:rPr lang="en-AU" dirty="0"/>
            <a:t> </a:t>
          </a:r>
          <a:r>
            <a:rPr lang="en-AU" dirty="0" err="1"/>
            <a:t>rụng</a:t>
          </a:r>
          <a:r>
            <a:rPr lang="en-AU" dirty="0"/>
            <a:t> </a:t>
          </a:r>
          <a:r>
            <a:rPr lang="en-AU" dirty="0" err="1"/>
            <a:t>tóc</a:t>
          </a:r>
          <a:r>
            <a:rPr lang="en-AU" dirty="0"/>
            <a:t> </a:t>
          </a:r>
          <a:r>
            <a:rPr lang="en-AU" dirty="0" err="1"/>
            <a:t>không</a:t>
          </a:r>
          <a:r>
            <a:rPr lang="en-AU" dirty="0"/>
            <a:t> </a:t>
          </a:r>
          <a:r>
            <a:rPr lang="en-AU" dirty="0" err="1"/>
            <a:t>tạo</a:t>
          </a:r>
          <a:r>
            <a:rPr lang="en-AU" dirty="0"/>
            <a:t> </a:t>
          </a:r>
          <a:r>
            <a:rPr lang="en-AU" dirty="0" err="1"/>
            <a:t>sẹo</a:t>
          </a:r>
          <a:endParaRPr lang="en-US" dirty="0"/>
        </a:p>
      </dgm:t>
    </dgm:pt>
    <dgm:pt modelId="{D0120CFE-A85C-49F9-B244-E63E000E78B8}" type="parTrans" cxnId="{A131FE20-6A8C-45F2-8762-BD4B76E946AA}">
      <dgm:prSet/>
      <dgm:spPr/>
      <dgm:t>
        <a:bodyPr/>
        <a:lstStyle/>
        <a:p>
          <a:endParaRPr lang="en-US"/>
        </a:p>
      </dgm:t>
    </dgm:pt>
    <dgm:pt modelId="{DCBED672-C3E7-4B74-A404-CA08A5DA4440}" type="sibTrans" cxnId="{A131FE20-6A8C-45F2-8762-BD4B76E946AA}">
      <dgm:prSet/>
      <dgm:spPr/>
      <dgm:t>
        <a:bodyPr/>
        <a:lstStyle/>
        <a:p>
          <a:endParaRPr lang="en-US"/>
        </a:p>
      </dgm:t>
    </dgm:pt>
    <dgm:pt modelId="{3150A998-935C-4E49-A653-64169111A063}">
      <dgm:prSet/>
      <dgm:spPr/>
      <dgm:t>
        <a:bodyPr/>
        <a:lstStyle/>
        <a:p>
          <a:r>
            <a:rPr lang="en-AU" dirty="0" err="1"/>
            <a:t>Rụng</a:t>
          </a:r>
          <a:r>
            <a:rPr lang="en-AU" dirty="0"/>
            <a:t> </a:t>
          </a:r>
          <a:r>
            <a:rPr lang="en-AU" dirty="0" err="1"/>
            <a:t>tóc</a:t>
          </a:r>
          <a:r>
            <a:rPr lang="en-AU" dirty="0"/>
            <a:t> + </a:t>
          </a:r>
          <a:r>
            <a:rPr lang="en-AU" dirty="0" err="1"/>
            <a:t>triệu</a:t>
          </a:r>
          <a:r>
            <a:rPr lang="en-AU" dirty="0"/>
            <a:t> </a:t>
          </a:r>
          <a:r>
            <a:rPr lang="en-AU" dirty="0" err="1"/>
            <a:t>chứng</a:t>
          </a:r>
          <a:r>
            <a:rPr lang="en-AU" dirty="0"/>
            <a:t> </a:t>
          </a:r>
          <a:r>
            <a:rPr lang="en-AU" dirty="0" err="1"/>
            <a:t>khác</a:t>
          </a:r>
          <a:r>
            <a:rPr lang="en-AU" dirty="0"/>
            <a:t> </a:t>
          </a:r>
          <a:r>
            <a:rPr lang="en-US" dirty="0"/>
            <a:t>→ </a:t>
          </a:r>
          <a:r>
            <a:rPr lang="en-US" dirty="0" err="1"/>
            <a:t>định</a:t>
          </a:r>
          <a:r>
            <a:rPr lang="en-US" dirty="0"/>
            <a:t> </a:t>
          </a:r>
          <a:r>
            <a:rPr lang="en-US" dirty="0" err="1"/>
            <a:t>hướng</a:t>
          </a:r>
          <a:r>
            <a:rPr lang="en-US" dirty="0"/>
            <a:t> </a:t>
          </a:r>
          <a:r>
            <a:rPr lang="en-US" dirty="0" err="1"/>
            <a:t>chẩn</a:t>
          </a:r>
          <a:r>
            <a:rPr lang="en-US" dirty="0"/>
            <a:t> </a:t>
          </a:r>
          <a:r>
            <a:rPr lang="en-US" dirty="0" err="1"/>
            <a:t>đoán</a:t>
          </a:r>
          <a:r>
            <a:rPr lang="en-US" dirty="0"/>
            <a:t> </a:t>
          </a:r>
          <a:r>
            <a:rPr lang="en-AU" dirty="0" err="1"/>
            <a:t>tầm</a:t>
          </a:r>
          <a:r>
            <a:rPr lang="en-AU" dirty="0"/>
            <a:t> </a:t>
          </a:r>
          <a:r>
            <a:rPr lang="en-AU" dirty="0" err="1"/>
            <a:t>soát</a:t>
          </a:r>
          <a:r>
            <a:rPr lang="en-AU" dirty="0"/>
            <a:t> </a:t>
          </a:r>
          <a:r>
            <a:rPr lang="en-AU" dirty="0" err="1"/>
            <a:t>bệnh</a:t>
          </a:r>
          <a:r>
            <a:rPr lang="en-AU" dirty="0"/>
            <a:t> </a:t>
          </a:r>
          <a:r>
            <a:rPr lang="en-AU" dirty="0" err="1"/>
            <a:t>lý</a:t>
          </a:r>
          <a:r>
            <a:rPr lang="en-AU" dirty="0"/>
            <a:t> </a:t>
          </a:r>
          <a:r>
            <a:rPr lang="en-AU" dirty="0" err="1"/>
            <a:t>tự</a:t>
          </a:r>
          <a:r>
            <a:rPr lang="en-AU" dirty="0"/>
            <a:t> </a:t>
          </a:r>
          <a:r>
            <a:rPr lang="en-AU" dirty="0" err="1"/>
            <a:t>miễn</a:t>
          </a:r>
          <a:r>
            <a:rPr lang="en-AU" dirty="0"/>
            <a:t> </a:t>
          </a:r>
          <a:endParaRPr lang="en-US" dirty="0"/>
        </a:p>
      </dgm:t>
    </dgm:pt>
    <dgm:pt modelId="{67B5AE58-915E-4735-8801-E69D99393A4F}" type="parTrans" cxnId="{CF746920-9829-4C79-8E64-EBD6F4698D31}">
      <dgm:prSet/>
      <dgm:spPr/>
      <dgm:t>
        <a:bodyPr/>
        <a:lstStyle/>
        <a:p>
          <a:endParaRPr lang="en-US"/>
        </a:p>
      </dgm:t>
    </dgm:pt>
    <dgm:pt modelId="{3A99E8F5-D178-4088-9ACE-7FA53346567B}" type="sibTrans" cxnId="{CF746920-9829-4C79-8E64-EBD6F4698D31}">
      <dgm:prSet/>
      <dgm:spPr/>
      <dgm:t>
        <a:bodyPr/>
        <a:lstStyle/>
        <a:p>
          <a:endParaRPr lang="en-US"/>
        </a:p>
      </dgm:t>
    </dgm:pt>
    <dgm:pt modelId="{74847A8C-DB18-4056-8442-576A9C384651}">
      <dgm:prSet/>
      <dgm:spPr/>
      <dgm:t>
        <a:bodyPr/>
        <a:lstStyle/>
        <a:p>
          <a:r>
            <a:rPr lang="en-US" dirty="0" err="1"/>
            <a:t>Cần</a:t>
          </a:r>
          <a:r>
            <a:rPr lang="en-US" dirty="0"/>
            <a:t> </a:t>
          </a:r>
          <a:r>
            <a:rPr lang="en-US" dirty="0" err="1"/>
            <a:t>phối</a:t>
          </a:r>
          <a:r>
            <a:rPr lang="en-US" dirty="0"/>
            <a:t> </a:t>
          </a:r>
          <a:r>
            <a:rPr lang="en-US" dirty="0" err="1"/>
            <a:t>hợp</a:t>
          </a:r>
          <a:r>
            <a:rPr lang="en-US" dirty="0"/>
            <a:t> </a:t>
          </a:r>
          <a:r>
            <a:rPr lang="en-US" dirty="0" err="1"/>
            <a:t>đa</a:t>
          </a:r>
          <a:r>
            <a:rPr lang="en-US" dirty="0"/>
            <a:t> </a:t>
          </a:r>
          <a:r>
            <a:rPr lang="en-US" dirty="0" err="1"/>
            <a:t>chuyên</a:t>
          </a:r>
          <a:r>
            <a:rPr lang="en-US" dirty="0"/>
            <a:t> khoa</a:t>
          </a:r>
        </a:p>
      </dgm:t>
    </dgm:pt>
    <dgm:pt modelId="{645956E6-1E1D-43C8-8CB7-34EA324DC90F}" type="parTrans" cxnId="{32171805-C36A-4BBC-95E6-A0527BF13E92}">
      <dgm:prSet/>
      <dgm:spPr/>
      <dgm:t>
        <a:bodyPr/>
        <a:lstStyle/>
        <a:p>
          <a:endParaRPr lang="en-US"/>
        </a:p>
      </dgm:t>
    </dgm:pt>
    <dgm:pt modelId="{DEACAC0E-C513-4DA8-8EA6-8556644A06D9}" type="sibTrans" cxnId="{32171805-C36A-4BBC-95E6-A0527BF13E92}">
      <dgm:prSet/>
      <dgm:spPr/>
      <dgm:t>
        <a:bodyPr/>
        <a:lstStyle/>
        <a:p>
          <a:endParaRPr lang="en-US"/>
        </a:p>
      </dgm:t>
    </dgm:pt>
    <dgm:pt modelId="{14128828-5B39-4403-ADCB-F906FA77618C}" type="pres">
      <dgm:prSet presAssocID="{C4294B4F-4813-4217-99A6-62BB9F57C47F}" presName="linear" presStyleCnt="0">
        <dgm:presLayoutVars>
          <dgm:animLvl val="lvl"/>
          <dgm:resizeHandles val="exact"/>
        </dgm:presLayoutVars>
      </dgm:prSet>
      <dgm:spPr/>
    </dgm:pt>
    <dgm:pt modelId="{2EBE9B8C-8A35-4D7D-AB82-1D419B13142A}" type="pres">
      <dgm:prSet presAssocID="{A2ADE0E2-1F68-4391-8D24-731224B2F1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15E6A9-A061-4DEF-A5EE-FF404AF0A177}" type="pres">
      <dgm:prSet presAssocID="{3FFC223E-B65B-416E-A785-B171F4E70573}" presName="spacer" presStyleCnt="0"/>
      <dgm:spPr/>
    </dgm:pt>
    <dgm:pt modelId="{44684D51-C4F8-42E3-9593-833EF27EB754}" type="pres">
      <dgm:prSet presAssocID="{0521CEB4-B6EE-4781-B94E-5DE6F9EAF1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B05199-CF1C-42F4-AA28-82A6EA609CB9}" type="pres">
      <dgm:prSet presAssocID="{DCBED672-C3E7-4B74-A404-CA08A5DA4440}" presName="spacer" presStyleCnt="0"/>
      <dgm:spPr/>
    </dgm:pt>
    <dgm:pt modelId="{996342B1-F8D1-4EA5-8051-3BA0D36F6BA7}" type="pres">
      <dgm:prSet presAssocID="{3150A998-935C-4E49-A653-64169111A0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B24A0A-D1DF-437A-AABF-05F29FDC7369}" type="pres">
      <dgm:prSet presAssocID="{3A99E8F5-D178-4088-9ACE-7FA53346567B}" presName="spacer" presStyleCnt="0"/>
      <dgm:spPr/>
    </dgm:pt>
    <dgm:pt modelId="{F8DB3DE8-73E9-4F17-AF0C-5BBC02F7EBE8}" type="pres">
      <dgm:prSet presAssocID="{74847A8C-DB18-4056-8442-576A9C3846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171805-C36A-4BBC-95E6-A0527BF13E92}" srcId="{C4294B4F-4813-4217-99A6-62BB9F57C47F}" destId="{74847A8C-DB18-4056-8442-576A9C384651}" srcOrd="3" destOrd="0" parTransId="{645956E6-1E1D-43C8-8CB7-34EA324DC90F}" sibTransId="{DEACAC0E-C513-4DA8-8EA6-8556644A06D9}"/>
    <dgm:cxn modelId="{1F14D510-5AE4-46D7-9FAF-E53D6983A9D2}" srcId="{C4294B4F-4813-4217-99A6-62BB9F57C47F}" destId="{A2ADE0E2-1F68-4391-8D24-731224B2F1EC}" srcOrd="0" destOrd="0" parTransId="{4D28DDDF-F4A3-425A-935B-A442C93128CC}" sibTransId="{3FFC223E-B65B-416E-A785-B171F4E70573}"/>
    <dgm:cxn modelId="{CF746920-9829-4C79-8E64-EBD6F4698D31}" srcId="{C4294B4F-4813-4217-99A6-62BB9F57C47F}" destId="{3150A998-935C-4E49-A653-64169111A063}" srcOrd="2" destOrd="0" parTransId="{67B5AE58-915E-4735-8801-E69D99393A4F}" sibTransId="{3A99E8F5-D178-4088-9ACE-7FA53346567B}"/>
    <dgm:cxn modelId="{A131FE20-6A8C-45F2-8762-BD4B76E946AA}" srcId="{C4294B4F-4813-4217-99A6-62BB9F57C47F}" destId="{0521CEB4-B6EE-4781-B94E-5DE6F9EAF149}" srcOrd="1" destOrd="0" parTransId="{D0120CFE-A85C-49F9-B244-E63E000E78B8}" sibTransId="{DCBED672-C3E7-4B74-A404-CA08A5DA4440}"/>
    <dgm:cxn modelId="{A42C353B-EF64-4872-9EEE-81D863EE9367}" type="presOf" srcId="{0521CEB4-B6EE-4781-B94E-5DE6F9EAF149}" destId="{44684D51-C4F8-42E3-9593-833EF27EB754}" srcOrd="0" destOrd="0" presId="urn:microsoft.com/office/officeart/2005/8/layout/vList2"/>
    <dgm:cxn modelId="{C4354A3B-478A-4EE6-BC28-98CCB5063E88}" type="presOf" srcId="{3150A998-935C-4E49-A653-64169111A063}" destId="{996342B1-F8D1-4EA5-8051-3BA0D36F6BA7}" srcOrd="0" destOrd="0" presId="urn:microsoft.com/office/officeart/2005/8/layout/vList2"/>
    <dgm:cxn modelId="{33E0925D-187E-47F7-83A5-8EFF48FF5E4F}" type="presOf" srcId="{C4294B4F-4813-4217-99A6-62BB9F57C47F}" destId="{14128828-5B39-4403-ADCB-F906FA77618C}" srcOrd="0" destOrd="0" presId="urn:microsoft.com/office/officeart/2005/8/layout/vList2"/>
    <dgm:cxn modelId="{A0D0E1C2-9029-46B9-A1C8-B19310F2A40B}" type="presOf" srcId="{74847A8C-DB18-4056-8442-576A9C384651}" destId="{F8DB3DE8-73E9-4F17-AF0C-5BBC02F7EBE8}" srcOrd="0" destOrd="0" presId="urn:microsoft.com/office/officeart/2005/8/layout/vList2"/>
    <dgm:cxn modelId="{DC7553EB-B462-4EBE-8675-23041F56FAAA}" type="presOf" srcId="{A2ADE0E2-1F68-4391-8D24-731224B2F1EC}" destId="{2EBE9B8C-8A35-4D7D-AB82-1D419B13142A}" srcOrd="0" destOrd="0" presId="urn:microsoft.com/office/officeart/2005/8/layout/vList2"/>
    <dgm:cxn modelId="{04548DCF-7BCF-41E8-A9F0-8E191AA0EBEC}" type="presParOf" srcId="{14128828-5B39-4403-ADCB-F906FA77618C}" destId="{2EBE9B8C-8A35-4D7D-AB82-1D419B13142A}" srcOrd="0" destOrd="0" presId="urn:microsoft.com/office/officeart/2005/8/layout/vList2"/>
    <dgm:cxn modelId="{E1370E3F-FD22-4C51-A642-E1FF01A845D2}" type="presParOf" srcId="{14128828-5B39-4403-ADCB-F906FA77618C}" destId="{2415E6A9-A061-4DEF-A5EE-FF404AF0A177}" srcOrd="1" destOrd="0" presId="urn:microsoft.com/office/officeart/2005/8/layout/vList2"/>
    <dgm:cxn modelId="{CDB5A302-840A-4D14-BE4C-84934936F694}" type="presParOf" srcId="{14128828-5B39-4403-ADCB-F906FA77618C}" destId="{44684D51-C4F8-42E3-9593-833EF27EB754}" srcOrd="2" destOrd="0" presId="urn:microsoft.com/office/officeart/2005/8/layout/vList2"/>
    <dgm:cxn modelId="{233884D9-0249-4EA3-93F3-A02FFFB4131C}" type="presParOf" srcId="{14128828-5B39-4403-ADCB-F906FA77618C}" destId="{0CB05199-CF1C-42F4-AA28-82A6EA609CB9}" srcOrd="3" destOrd="0" presId="urn:microsoft.com/office/officeart/2005/8/layout/vList2"/>
    <dgm:cxn modelId="{BD887975-51A9-4D59-B936-89493E0A3E67}" type="presParOf" srcId="{14128828-5B39-4403-ADCB-F906FA77618C}" destId="{996342B1-F8D1-4EA5-8051-3BA0D36F6BA7}" srcOrd="4" destOrd="0" presId="urn:microsoft.com/office/officeart/2005/8/layout/vList2"/>
    <dgm:cxn modelId="{A602DA56-0A76-4459-BD6D-7A13EA2D73BA}" type="presParOf" srcId="{14128828-5B39-4403-ADCB-F906FA77618C}" destId="{18B24A0A-D1DF-437A-AABF-05F29FDC7369}" srcOrd="5" destOrd="0" presId="urn:microsoft.com/office/officeart/2005/8/layout/vList2"/>
    <dgm:cxn modelId="{49CD31B6-0FDF-422C-B56E-DBD7E31898E9}" type="presParOf" srcId="{14128828-5B39-4403-ADCB-F906FA77618C}" destId="{F8DB3DE8-73E9-4F17-AF0C-5BBC02F7EB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60453-13FE-4E79-ADCE-EF92BC792D88}">
      <dsp:nvSpPr>
        <dsp:cNvPr id="0" name=""/>
        <dsp:cNvSpPr/>
      </dsp:nvSpPr>
      <dsp:spPr>
        <a:xfrm rot="5400000">
          <a:off x="1190773" y="1504175"/>
          <a:ext cx="1330313" cy="1514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AC7B4-47A7-48BB-9B75-55DFCD5C5863}">
      <dsp:nvSpPr>
        <dsp:cNvPr id="0" name=""/>
        <dsp:cNvSpPr/>
      </dsp:nvSpPr>
      <dsp:spPr>
        <a:xfrm>
          <a:off x="838321" y="29496"/>
          <a:ext cx="2239464" cy="15675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 err="1"/>
            <a:t>Tiếp</a:t>
          </a:r>
          <a:r>
            <a:rPr lang="en-AU" sz="2800" kern="1200" dirty="0"/>
            <a:t> </a:t>
          </a:r>
          <a:r>
            <a:rPr lang="en-AU" sz="2800" kern="1200" dirty="0" err="1"/>
            <a:t>cận</a:t>
          </a:r>
          <a:endParaRPr lang="en-AU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(</a:t>
          </a:r>
          <a:r>
            <a:rPr lang="en-AU" sz="2800" kern="1200" dirty="0" err="1"/>
            <a:t>Hỏi</a:t>
          </a:r>
          <a:r>
            <a:rPr lang="en-AU" sz="2800" kern="1200" dirty="0"/>
            <a:t> </a:t>
          </a:r>
          <a:r>
            <a:rPr lang="en-AU" sz="2800" kern="1200" dirty="0" err="1"/>
            <a:t>bệnh</a:t>
          </a:r>
          <a:r>
            <a:rPr lang="en-AU" sz="2800" kern="1200" dirty="0"/>
            <a:t>)</a:t>
          </a:r>
        </a:p>
      </dsp:txBody>
      <dsp:txXfrm>
        <a:off x="914856" y="106031"/>
        <a:ext cx="2086394" cy="1414482"/>
      </dsp:txXfrm>
    </dsp:sp>
    <dsp:sp modelId="{2C73165E-6E8B-45DA-A02C-52EF95B8401E}">
      <dsp:nvSpPr>
        <dsp:cNvPr id="0" name=""/>
        <dsp:cNvSpPr/>
      </dsp:nvSpPr>
      <dsp:spPr>
        <a:xfrm>
          <a:off x="3169053" y="264632"/>
          <a:ext cx="4243653" cy="12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Thời</a:t>
          </a:r>
          <a:r>
            <a:rPr lang="en-AU" sz="1600" kern="1200" dirty="0"/>
            <a:t> </a:t>
          </a:r>
          <a:r>
            <a:rPr lang="en-AU" sz="1600" kern="1200" dirty="0" err="1"/>
            <a:t>gian</a:t>
          </a:r>
          <a:r>
            <a:rPr lang="en-AU" sz="1600" kern="1200" dirty="0"/>
            <a:t> </a:t>
          </a:r>
          <a:r>
            <a:rPr lang="en-AU" sz="1600" kern="1200" dirty="0" err="1"/>
            <a:t>khởi</a:t>
          </a:r>
          <a:r>
            <a:rPr lang="en-AU" sz="1600" kern="1200" dirty="0"/>
            <a:t> </a:t>
          </a:r>
          <a:r>
            <a:rPr lang="en-AU" sz="1600" kern="1200" dirty="0" err="1"/>
            <a:t>phát</a:t>
          </a:r>
          <a:r>
            <a:rPr lang="en-AU" sz="1600" kern="1200" dirty="0"/>
            <a:t>: </a:t>
          </a:r>
          <a:r>
            <a:rPr lang="en-AU" sz="1600" kern="1200" dirty="0" err="1"/>
            <a:t>cấp</a:t>
          </a:r>
          <a:r>
            <a:rPr lang="en-AU" sz="1600" kern="1200" dirty="0"/>
            <a:t> / </a:t>
          </a:r>
          <a:r>
            <a:rPr lang="en-AU" sz="1600" kern="1200" dirty="0" err="1"/>
            <a:t>mạn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Mẫu</a:t>
          </a:r>
          <a:r>
            <a:rPr lang="en-AU" sz="1600" kern="1200" dirty="0"/>
            <a:t> </a:t>
          </a:r>
          <a:r>
            <a:rPr lang="en-AU" sz="1600" kern="1200" dirty="0" err="1"/>
            <a:t>rụng</a:t>
          </a:r>
          <a:r>
            <a:rPr lang="en-AU" sz="1600" kern="1200" dirty="0"/>
            <a:t>: </a:t>
          </a:r>
          <a:r>
            <a:rPr lang="en-AU" sz="1600" kern="1200" dirty="0" err="1"/>
            <a:t>mảng</a:t>
          </a:r>
          <a:r>
            <a:rPr lang="en-AU" sz="1600" kern="1200" dirty="0"/>
            <a:t>, </a:t>
          </a:r>
          <a:r>
            <a:rPr lang="en-AU" sz="1600" kern="1200" dirty="0" err="1"/>
            <a:t>lan</a:t>
          </a:r>
          <a:r>
            <a:rPr lang="en-AU" sz="1600" kern="1200" dirty="0"/>
            <a:t> </a:t>
          </a:r>
          <a:r>
            <a:rPr lang="en-AU" sz="1600" kern="1200" dirty="0" err="1"/>
            <a:t>tỏa</a:t>
          </a:r>
          <a:r>
            <a:rPr lang="en-AU" sz="1600" kern="1200" dirty="0"/>
            <a:t>, </a:t>
          </a:r>
          <a:r>
            <a:rPr lang="en-AU" sz="1600" kern="1200" dirty="0" err="1"/>
            <a:t>toàn</a:t>
          </a:r>
          <a:r>
            <a:rPr lang="en-AU" sz="1600" kern="1200" dirty="0"/>
            <a:t> </a:t>
          </a:r>
          <a:r>
            <a:rPr lang="en-AU" sz="1600" kern="1200" dirty="0" err="1"/>
            <a:t>bộ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 dirty="0"/>
            <a:t>Triệu </a:t>
          </a:r>
          <a:r>
            <a:rPr lang="en-AU" sz="1600" b="1" kern="1200" dirty="0" err="1"/>
            <a:t>chứng</a:t>
          </a:r>
          <a:r>
            <a:rPr lang="en-AU" sz="1600" b="1" kern="1200" dirty="0"/>
            <a:t> </a:t>
          </a:r>
          <a:r>
            <a:rPr lang="en-AU" sz="1600" b="1" kern="1200" dirty="0" err="1"/>
            <a:t>toàn</a:t>
          </a:r>
          <a:r>
            <a:rPr lang="en-AU" sz="1600" b="1" kern="1200" dirty="0"/>
            <a:t> </a:t>
          </a:r>
          <a:r>
            <a:rPr lang="en-AU" sz="1600" b="1" kern="1200" dirty="0" err="1"/>
            <a:t>thân</a:t>
          </a:r>
          <a:r>
            <a:rPr lang="en-AU" sz="1600" b="1" kern="1200" dirty="0"/>
            <a:t>: </a:t>
          </a:r>
          <a:r>
            <a:rPr lang="en-AU" sz="1600" b="1" kern="1200" dirty="0" err="1"/>
            <a:t>mệt</a:t>
          </a:r>
          <a:r>
            <a:rPr lang="en-AU" sz="1600" b="1" kern="1200" dirty="0"/>
            <a:t> </a:t>
          </a:r>
          <a:r>
            <a:rPr lang="en-AU" sz="1600" b="1" kern="1200" dirty="0" err="1"/>
            <a:t>mỏi</a:t>
          </a:r>
          <a:r>
            <a:rPr lang="en-AU" sz="1600" b="1" kern="1200" dirty="0"/>
            <a:t>, ban, </a:t>
          </a:r>
          <a:r>
            <a:rPr lang="en-AU" sz="1600" b="1" kern="1200" dirty="0" err="1"/>
            <a:t>đau</a:t>
          </a:r>
          <a:r>
            <a:rPr lang="en-AU" sz="1600" b="1" kern="1200" dirty="0"/>
            <a:t> </a:t>
          </a:r>
          <a:r>
            <a:rPr lang="en-AU" sz="1600" b="1" kern="1200" dirty="0" err="1"/>
            <a:t>khớp</a:t>
          </a:r>
          <a:endParaRPr lang="en-A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Tiền</a:t>
          </a:r>
          <a:r>
            <a:rPr lang="en-AU" sz="1600" kern="1200" dirty="0"/>
            <a:t> </a:t>
          </a:r>
          <a:r>
            <a:rPr lang="en-AU" sz="1600" kern="1200" dirty="0" err="1"/>
            <a:t>sử</a:t>
          </a:r>
          <a:r>
            <a:rPr lang="en-AU" sz="1600" kern="1200" dirty="0"/>
            <a:t> </a:t>
          </a:r>
          <a:r>
            <a:rPr lang="en-AU" sz="1600" kern="1200" dirty="0" err="1"/>
            <a:t>bệnh</a:t>
          </a:r>
          <a:r>
            <a:rPr lang="en-AU" sz="1600" kern="1200" dirty="0"/>
            <a:t> </a:t>
          </a:r>
          <a:r>
            <a:rPr lang="en-AU" sz="1600" kern="1200" dirty="0" err="1"/>
            <a:t>tự</a:t>
          </a:r>
          <a:r>
            <a:rPr lang="en-AU" sz="1600" kern="1200" dirty="0"/>
            <a:t> </a:t>
          </a:r>
          <a:r>
            <a:rPr lang="en-AU" sz="1600" kern="1200" dirty="0" err="1"/>
            <a:t>miễn</a:t>
          </a:r>
          <a:r>
            <a:rPr lang="en-AU" sz="1600" kern="1200" dirty="0"/>
            <a:t>, </a:t>
          </a:r>
          <a:r>
            <a:rPr lang="en-AU" sz="1600" kern="1200" dirty="0" err="1"/>
            <a:t>thuốc</a:t>
          </a:r>
          <a:r>
            <a:rPr lang="en-AU" sz="1600" kern="1200" dirty="0"/>
            <a:t>, stress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/>
        </a:p>
      </dsp:txBody>
      <dsp:txXfrm>
        <a:off x="3169053" y="264632"/>
        <a:ext cx="4243653" cy="1266964"/>
      </dsp:txXfrm>
    </dsp:sp>
    <dsp:sp modelId="{647B7B31-A2CA-4581-8AC9-2E1CFBF36AC4}">
      <dsp:nvSpPr>
        <dsp:cNvPr id="0" name=""/>
        <dsp:cNvSpPr/>
      </dsp:nvSpPr>
      <dsp:spPr>
        <a:xfrm rot="5400000">
          <a:off x="3675098" y="3265053"/>
          <a:ext cx="1330313" cy="151451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E3028-C5CD-4C99-A239-AB7E7D2C6241}">
      <dsp:nvSpPr>
        <dsp:cNvPr id="0" name=""/>
        <dsp:cNvSpPr/>
      </dsp:nvSpPr>
      <dsp:spPr>
        <a:xfrm>
          <a:off x="3322646" y="1790374"/>
          <a:ext cx="2239464" cy="15675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 err="1"/>
            <a:t>Khám</a:t>
          </a:r>
          <a:r>
            <a:rPr lang="en-AU" sz="2800" kern="1200" dirty="0"/>
            <a:t> &amp; </a:t>
          </a:r>
          <a:r>
            <a:rPr lang="en-AU" sz="2800" kern="1200" dirty="0" err="1"/>
            <a:t>trichoscopy</a:t>
          </a:r>
          <a:endParaRPr lang="en-AU" sz="2800" kern="1200" dirty="0"/>
        </a:p>
      </dsp:txBody>
      <dsp:txXfrm>
        <a:off x="3399181" y="1866909"/>
        <a:ext cx="2086394" cy="1414482"/>
      </dsp:txXfrm>
    </dsp:sp>
    <dsp:sp modelId="{21AFF4A2-0306-498F-863F-AB924973A011}">
      <dsp:nvSpPr>
        <dsp:cNvPr id="0" name=""/>
        <dsp:cNvSpPr/>
      </dsp:nvSpPr>
      <dsp:spPr>
        <a:xfrm>
          <a:off x="5623645" y="1830119"/>
          <a:ext cx="3883353" cy="12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Rụng</a:t>
          </a:r>
          <a:r>
            <a:rPr lang="en-US" sz="1600" kern="1200" dirty="0"/>
            <a:t> </a:t>
          </a:r>
          <a:r>
            <a:rPr lang="en-US" sz="1600" kern="1200" dirty="0" err="1"/>
            <a:t>tóc</a:t>
          </a:r>
          <a:r>
            <a:rPr lang="en-US" sz="1600" kern="1200" dirty="0"/>
            <a:t> </a:t>
          </a:r>
          <a:r>
            <a:rPr lang="en-US" sz="1600" kern="1200" dirty="0" err="1"/>
            <a:t>không</a:t>
          </a:r>
          <a:r>
            <a:rPr lang="en-US" sz="1600" kern="1200" dirty="0"/>
            <a:t> </a:t>
          </a:r>
          <a:r>
            <a:rPr lang="en-US" sz="1600" kern="1200" dirty="0" err="1"/>
            <a:t>tạo</a:t>
          </a:r>
          <a:r>
            <a:rPr lang="en-US" sz="1600" kern="1200" dirty="0"/>
            <a:t> </a:t>
          </a:r>
          <a:r>
            <a:rPr lang="en-US" sz="1600" kern="1200" dirty="0" err="1"/>
            <a:t>sẹo</a:t>
          </a:r>
          <a:r>
            <a:rPr lang="en-US" sz="1600" kern="1200" dirty="0"/>
            <a:t>: </a:t>
          </a:r>
          <a:r>
            <a:rPr lang="en-US" sz="1600" kern="1200" dirty="0" err="1"/>
            <a:t>bề</a:t>
          </a:r>
          <a:r>
            <a:rPr lang="en-US" sz="1600" kern="1200" dirty="0"/>
            <a:t> </a:t>
          </a:r>
          <a:r>
            <a:rPr lang="en-US" sz="1600" kern="1200" dirty="0" err="1"/>
            <a:t>mặt</a:t>
          </a:r>
          <a:r>
            <a:rPr lang="en-US" sz="1600" kern="1200" dirty="0"/>
            <a:t> </a:t>
          </a:r>
          <a:r>
            <a:rPr lang="en-US" sz="1600" kern="1200" dirty="0" err="1"/>
            <a:t>nhẵn</a:t>
          </a:r>
          <a:r>
            <a:rPr lang="en-US" sz="1600" kern="1200" dirty="0"/>
            <a:t>, </a:t>
          </a:r>
          <a:r>
            <a:rPr lang="en-US" sz="1600" kern="1200" dirty="0" err="1"/>
            <a:t>nang</a:t>
          </a:r>
          <a:r>
            <a:rPr lang="en-US" sz="1600" kern="1200" dirty="0"/>
            <a:t> </a:t>
          </a:r>
          <a:r>
            <a:rPr lang="en-US" sz="1600" kern="1200" dirty="0" err="1"/>
            <a:t>còn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Rụng</a:t>
          </a:r>
          <a:r>
            <a:rPr lang="en-US" sz="1600" kern="1200" dirty="0"/>
            <a:t> </a:t>
          </a:r>
          <a:r>
            <a:rPr lang="en-US" sz="1600" kern="1200" dirty="0" err="1"/>
            <a:t>tóc</a:t>
          </a:r>
          <a:r>
            <a:rPr lang="en-US" sz="1600" kern="1200" dirty="0"/>
            <a:t> </a:t>
          </a:r>
          <a:r>
            <a:rPr lang="en-US" sz="1600" kern="1200" dirty="0" err="1"/>
            <a:t>tạo</a:t>
          </a:r>
          <a:r>
            <a:rPr lang="en-US" sz="1600" kern="1200" dirty="0"/>
            <a:t> </a:t>
          </a:r>
          <a:r>
            <a:rPr lang="en-US" sz="1600" kern="1200" dirty="0" err="1"/>
            <a:t>sẹo</a:t>
          </a:r>
          <a:r>
            <a:rPr lang="en-US" sz="1600" kern="1200" dirty="0"/>
            <a:t>: </a:t>
          </a:r>
          <a:r>
            <a:rPr lang="en-US" sz="1600" kern="1200" dirty="0" err="1"/>
            <a:t>mất</a:t>
          </a:r>
          <a:r>
            <a:rPr lang="en-US" sz="1600" kern="1200" dirty="0"/>
            <a:t> </a:t>
          </a:r>
          <a:r>
            <a:rPr lang="en-US" sz="1600" kern="1200" dirty="0" err="1"/>
            <a:t>nang</a:t>
          </a:r>
          <a:r>
            <a:rPr lang="en-US" sz="1600" kern="1200" dirty="0"/>
            <a:t>, </a:t>
          </a:r>
          <a:r>
            <a:rPr lang="en-US" sz="1600" kern="1200" dirty="0" err="1"/>
            <a:t>teo</a:t>
          </a:r>
          <a:r>
            <a:rPr lang="en-US" sz="1600" kern="1200" dirty="0"/>
            <a:t>, </a:t>
          </a:r>
          <a:r>
            <a:rPr lang="en-US" sz="1600" kern="1200" dirty="0" err="1"/>
            <a:t>sẹo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Phối</a:t>
          </a:r>
          <a:r>
            <a:rPr lang="en-US" sz="1600" kern="1200" dirty="0"/>
            <a:t> </a:t>
          </a:r>
          <a:r>
            <a:rPr lang="en-US" sz="1600" kern="1200" dirty="0" err="1"/>
            <a:t>hợp</a:t>
          </a:r>
          <a:r>
            <a:rPr lang="en-US" sz="1600" kern="1200" dirty="0"/>
            <a:t> </a:t>
          </a:r>
          <a:r>
            <a:rPr lang="en-US" sz="1600" kern="1200" dirty="0" err="1"/>
            <a:t>chuyên</a:t>
          </a:r>
          <a:r>
            <a:rPr lang="en-US" sz="1600" kern="1200" dirty="0"/>
            <a:t> khoa Da </a:t>
          </a:r>
          <a:r>
            <a:rPr lang="en-US" sz="1600" kern="1200" dirty="0" err="1"/>
            <a:t>liễu</a:t>
          </a:r>
          <a:r>
            <a:rPr lang="en-US" sz="1600" kern="1200" dirty="0"/>
            <a:t> &amp; </a:t>
          </a:r>
          <a:r>
            <a:rPr lang="en-US" sz="1600" kern="1200" dirty="0" err="1"/>
            <a:t>Miễn</a:t>
          </a:r>
          <a:r>
            <a:rPr lang="en-US" sz="1600" kern="1200" dirty="0"/>
            <a:t> </a:t>
          </a:r>
          <a:r>
            <a:rPr lang="en-US" sz="1600" kern="1200" dirty="0" err="1"/>
            <a:t>dịch</a:t>
          </a:r>
          <a:r>
            <a:rPr lang="en-US" sz="1600" kern="1200" dirty="0"/>
            <a:t> – </a:t>
          </a:r>
          <a:r>
            <a:rPr lang="en-US" sz="1600" kern="1200" dirty="0" err="1"/>
            <a:t>Dị</a:t>
          </a:r>
          <a:r>
            <a:rPr lang="en-US" sz="1600" kern="1200" dirty="0"/>
            <a:t> </a:t>
          </a:r>
          <a:r>
            <a:rPr lang="en-US" sz="1600" kern="1200" dirty="0" err="1"/>
            <a:t>ứng</a:t>
          </a:r>
          <a:endParaRPr lang="en-US" sz="1600" kern="1200" dirty="0"/>
        </a:p>
      </dsp:txBody>
      <dsp:txXfrm>
        <a:off x="5623645" y="1830119"/>
        <a:ext cx="3883353" cy="1266964"/>
      </dsp:txXfrm>
    </dsp:sp>
    <dsp:sp modelId="{74ED4D74-1B5D-4796-A0A9-599653179DFE}">
      <dsp:nvSpPr>
        <dsp:cNvPr id="0" name=""/>
        <dsp:cNvSpPr/>
      </dsp:nvSpPr>
      <dsp:spPr>
        <a:xfrm>
          <a:off x="5806971" y="3551253"/>
          <a:ext cx="2239464" cy="15675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 err="1"/>
            <a:t>Xét</a:t>
          </a:r>
          <a:r>
            <a:rPr lang="en-AU" sz="2800" kern="1200" dirty="0"/>
            <a:t> </a:t>
          </a:r>
          <a:r>
            <a:rPr lang="en-AU" sz="2800" kern="1200" dirty="0" err="1"/>
            <a:t>nghiệm</a:t>
          </a:r>
          <a:r>
            <a:rPr lang="en-AU" sz="2800" kern="1200" dirty="0"/>
            <a:t> </a:t>
          </a:r>
          <a:r>
            <a:rPr lang="en-AU" sz="2800" kern="1200" dirty="0" err="1"/>
            <a:t>đánh</a:t>
          </a:r>
          <a:r>
            <a:rPr lang="en-AU" sz="2800" kern="1200" dirty="0"/>
            <a:t> </a:t>
          </a:r>
          <a:r>
            <a:rPr lang="en-AU" sz="2800" kern="1200" dirty="0" err="1"/>
            <a:t>giá</a:t>
          </a:r>
          <a:r>
            <a:rPr lang="en-AU" sz="2800" kern="1200" dirty="0"/>
            <a:t> </a:t>
          </a:r>
          <a:r>
            <a:rPr lang="en-AU" sz="2800" kern="1200" dirty="0" err="1"/>
            <a:t>tự</a:t>
          </a:r>
          <a:r>
            <a:rPr lang="en-AU" sz="2800" kern="1200" dirty="0"/>
            <a:t> </a:t>
          </a:r>
          <a:r>
            <a:rPr lang="en-AU" sz="2800" kern="1200" dirty="0" err="1"/>
            <a:t>miễn</a:t>
          </a:r>
          <a:r>
            <a:rPr lang="en-AU" sz="2800" kern="1200" dirty="0"/>
            <a:t> </a:t>
          </a:r>
        </a:p>
      </dsp:txBody>
      <dsp:txXfrm>
        <a:off x="5883506" y="3627788"/>
        <a:ext cx="2086394" cy="1414482"/>
      </dsp:txXfrm>
    </dsp:sp>
    <dsp:sp modelId="{D29D99F0-0461-4775-A4AC-064B8FD976E5}">
      <dsp:nvSpPr>
        <dsp:cNvPr id="0" name=""/>
        <dsp:cNvSpPr/>
      </dsp:nvSpPr>
      <dsp:spPr>
        <a:xfrm>
          <a:off x="8125464" y="3733341"/>
          <a:ext cx="2480718" cy="12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Cơ</a:t>
          </a:r>
          <a:r>
            <a:rPr lang="en-AU" sz="1600" kern="1200" dirty="0"/>
            <a:t> </a:t>
          </a:r>
          <a:r>
            <a:rPr lang="en-AU" sz="1600" kern="1200" dirty="0" err="1"/>
            <a:t>bản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 err="1"/>
            <a:t>Miễn</a:t>
          </a:r>
          <a:r>
            <a:rPr lang="en-AU" sz="1600" kern="1200" dirty="0"/>
            <a:t> </a:t>
          </a:r>
          <a:r>
            <a:rPr lang="en-AU" sz="1600" kern="1200" dirty="0" err="1"/>
            <a:t>dịch</a:t>
          </a:r>
          <a:r>
            <a:rPr lang="en-AU" sz="1600" kern="1200" dirty="0"/>
            <a:t>: ANA </a:t>
          </a:r>
          <a:r>
            <a:rPr lang="en-AU" sz="1600" kern="1200" dirty="0">
              <a:sym typeface="Symbol" panose="05050102010706020507" pitchFamily="18" charset="2"/>
            </a:rPr>
            <a:t> panel </a:t>
          </a:r>
          <a:r>
            <a:rPr lang="en-AU" sz="1600" kern="1200" dirty="0" err="1">
              <a:sym typeface="Symbol" panose="05050102010706020507" pitchFamily="18" charset="2"/>
            </a:rPr>
            <a:t>kháng</a:t>
          </a:r>
          <a:r>
            <a:rPr lang="en-AU" sz="1600" kern="1200" dirty="0">
              <a:sym typeface="Symbol" panose="05050102010706020507" pitchFamily="18" charset="2"/>
            </a:rPr>
            <a:t> </a:t>
          </a:r>
          <a:r>
            <a:rPr lang="en-AU" sz="1600" kern="1200" dirty="0" err="1">
              <a:sym typeface="Symbol" panose="05050102010706020507" pitchFamily="18" charset="2"/>
            </a:rPr>
            <a:t>thể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Sinh </a:t>
          </a:r>
          <a:r>
            <a:rPr lang="en-AU" sz="1600" kern="1200" dirty="0" err="1"/>
            <a:t>thiết</a:t>
          </a:r>
          <a:r>
            <a:rPr lang="en-AU" sz="1600" kern="1200" dirty="0"/>
            <a:t> </a:t>
          </a:r>
          <a:r>
            <a:rPr lang="en-AU" sz="1600" kern="1200" dirty="0" err="1"/>
            <a:t>cơ</a:t>
          </a:r>
          <a:r>
            <a:rPr lang="en-AU" sz="1600" kern="1200" dirty="0"/>
            <a:t> </a:t>
          </a:r>
          <a:r>
            <a:rPr lang="en-AU" sz="1600" kern="1200" dirty="0" err="1"/>
            <a:t>quan</a:t>
          </a:r>
          <a:r>
            <a:rPr lang="en-AU" sz="1600" kern="1200" dirty="0"/>
            <a:t> </a:t>
          </a:r>
          <a:r>
            <a:rPr lang="en-AU" sz="1600" kern="1200" dirty="0" err="1"/>
            <a:t>tổn</a:t>
          </a:r>
          <a:r>
            <a:rPr lang="en-AU" sz="1600" kern="1200" dirty="0"/>
            <a:t> </a:t>
          </a:r>
          <a:r>
            <a:rPr lang="en-AU" sz="1600" kern="1200" dirty="0" err="1"/>
            <a:t>thương</a:t>
          </a:r>
          <a:endParaRPr lang="en-AU" sz="1600" kern="1200" dirty="0"/>
        </a:p>
      </dsp:txBody>
      <dsp:txXfrm>
        <a:off x="8125464" y="3733341"/>
        <a:ext cx="2480718" cy="1266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E9B8C-8A35-4D7D-AB82-1D419B13142A}">
      <dsp:nvSpPr>
        <dsp:cNvPr id="0" name=""/>
        <dsp:cNvSpPr/>
      </dsp:nvSpPr>
      <dsp:spPr>
        <a:xfrm>
          <a:off x="0" y="378320"/>
          <a:ext cx="6666833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Rụng</a:t>
          </a:r>
          <a:r>
            <a:rPr lang="en-US" sz="2800" kern="1200" dirty="0"/>
            <a:t> </a:t>
          </a:r>
          <a:r>
            <a:rPr lang="en-US" sz="2800" kern="1200" dirty="0" err="1"/>
            <a:t>tóc</a:t>
          </a:r>
          <a:r>
            <a:rPr lang="en-US" sz="2800" kern="1200" dirty="0"/>
            <a:t> </a:t>
          </a: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thể</a:t>
          </a:r>
          <a:r>
            <a:rPr lang="en-US" sz="2800" kern="1200" dirty="0"/>
            <a:t> </a:t>
          </a:r>
          <a:r>
            <a:rPr lang="en-US" sz="2800" kern="1200" dirty="0" err="1"/>
            <a:t>là</a:t>
          </a:r>
          <a:r>
            <a:rPr lang="en-US" sz="2800" kern="1200" dirty="0"/>
            <a:t> </a:t>
          </a:r>
          <a:r>
            <a:rPr lang="en-US" sz="2800" kern="1200" dirty="0" err="1"/>
            <a:t>dấu</a:t>
          </a:r>
          <a:r>
            <a:rPr lang="en-US" sz="2800" kern="1200" dirty="0"/>
            <a:t> </a:t>
          </a:r>
          <a:r>
            <a:rPr lang="en-US" sz="2800" kern="1200" dirty="0" err="1"/>
            <a:t>hiệu</a:t>
          </a:r>
          <a:r>
            <a:rPr lang="en-US" sz="2800" kern="1200" dirty="0"/>
            <a:t> </a:t>
          </a:r>
          <a:r>
            <a:rPr lang="en-US" sz="2800" kern="1200" dirty="0" err="1"/>
            <a:t>sớm</a:t>
          </a:r>
          <a:r>
            <a:rPr lang="en-US" sz="2800" kern="1200" dirty="0"/>
            <a:t> </a:t>
          </a:r>
          <a:r>
            <a:rPr lang="en-US" sz="2800" kern="1200" dirty="0" err="1"/>
            <a:t>của</a:t>
          </a:r>
          <a:r>
            <a:rPr lang="en-US" sz="2800" kern="1200" dirty="0"/>
            <a:t> </a:t>
          </a:r>
          <a:r>
            <a:rPr lang="en-US" sz="2800" kern="1200" dirty="0" err="1"/>
            <a:t>bệnh</a:t>
          </a:r>
          <a:r>
            <a:rPr lang="en-US" sz="2800" kern="1200" dirty="0"/>
            <a:t> </a:t>
          </a:r>
          <a:r>
            <a:rPr lang="en-US" sz="2800" kern="1200" dirty="0" err="1"/>
            <a:t>tự</a:t>
          </a:r>
          <a:r>
            <a:rPr lang="en-US" sz="2800" kern="1200" dirty="0"/>
            <a:t> </a:t>
          </a:r>
          <a:r>
            <a:rPr lang="en-US" sz="2800" kern="1200" dirty="0" err="1"/>
            <a:t>miễn</a:t>
          </a:r>
          <a:endParaRPr lang="en-US" sz="2800" kern="1200" dirty="0"/>
        </a:p>
      </dsp:txBody>
      <dsp:txXfrm>
        <a:off x="54373" y="432693"/>
        <a:ext cx="6558087" cy="1005094"/>
      </dsp:txXfrm>
    </dsp:sp>
    <dsp:sp modelId="{44684D51-C4F8-42E3-9593-833EF27EB754}">
      <dsp:nvSpPr>
        <dsp:cNvPr id="0" name=""/>
        <dsp:cNvSpPr/>
      </dsp:nvSpPr>
      <dsp:spPr>
        <a:xfrm>
          <a:off x="0" y="1572800"/>
          <a:ext cx="6666833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Phân</a:t>
          </a:r>
          <a:r>
            <a:rPr lang="en-US" sz="2800" kern="1200" dirty="0"/>
            <a:t> </a:t>
          </a:r>
          <a:r>
            <a:rPr lang="en-US" sz="2800" kern="1200" dirty="0" err="1"/>
            <a:t>biệt</a:t>
          </a:r>
          <a:r>
            <a:rPr lang="en-US" sz="2800" kern="1200" dirty="0"/>
            <a:t> </a:t>
          </a:r>
          <a:r>
            <a:rPr lang="en-AU" sz="2800" kern="1200" dirty="0" err="1"/>
            <a:t>rụng</a:t>
          </a:r>
          <a:r>
            <a:rPr lang="en-AU" sz="2800" kern="1200" dirty="0"/>
            <a:t> </a:t>
          </a:r>
          <a:r>
            <a:rPr lang="en-AU" sz="2800" kern="1200" dirty="0" err="1"/>
            <a:t>tóc</a:t>
          </a:r>
          <a:r>
            <a:rPr lang="en-AU" sz="2800" kern="1200" dirty="0"/>
            <a:t> </a:t>
          </a:r>
          <a:r>
            <a:rPr lang="en-AU" sz="2800" kern="1200" dirty="0" err="1"/>
            <a:t>tạo</a:t>
          </a:r>
          <a:r>
            <a:rPr lang="en-AU" sz="2800" kern="1200" dirty="0"/>
            <a:t> </a:t>
          </a:r>
          <a:r>
            <a:rPr lang="en-AU" sz="2800" kern="1200" dirty="0" err="1"/>
            <a:t>sẹo</a:t>
          </a:r>
          <a:r>
            <a:rPr lang="en-AU" sz="2800" kern="1200" dirty="0"/>
            <a:t> </a:t>
          </a:r>
          <a:r>
            <a:rPr lang="en-AU" sz="2800" kern="1200" dirty="0" err="1"/>
            <a:t>và</a:t>
          </a:r>
          <a:r>
            <a:rPr lang="en-AU" sz="2800" kern="1200" dirty="0"/>
            <a:t> </a:t>
          </a:r>
          <a:r>
            <a:rPr lang="en-AU" sz="2800" kern="1200" dirty="0" err="1"/>
            <a:t>rụng</a:t>
          </a:r>
          <a:r>
            <a:rPr lang="en-AU" sz="2800" kern="1200" dirty="0"/>
            <a:t> </a:t>
          </a:r>
          <a:r>
            <a:rPr lang="en-AU" sz="2800" kern="1200" dirty="0" err="1"/>
            <a:t>tóc</a:t>
          </a:r>
          <a:r>
            <a:rPr lang="en-AU" sz="2800" kern="1200" dirty="0"/>
            <a:t> </a:t>
          </a:r>
          <a:r>
            <a:rPr lang="en-AU" sz="2800" kern="1200" dirty="0" err="1"/>
            <a:t>không</a:t>
          </a:r>
          <a:r>
            <a:rPr lang="en-AU" sz="2800" kern="1200" dirty="0"/>
            <a:t> </a:t>
          </a:r>
          <a:r>
            <a:rPr lang="en-AU" sz="2800" kern="1200" dirty="0" err="1"/>
            <a:t>tạo</a:t>
          </a:r>
          <a:r>
            <a:rPr lang="en-AU" sz="2800" kern="1200" dirty="0"/>
            <a:t> </a:t>
          </a:r>
          <a:r>
            <a:rPr lang="en-AU" sz="2800" kern="1200" dirty="0" err="1"/>
            <a:t>sẹo</a:t>
          </a:r>
          <a:endParaRPr lang="en-US" sz="2800" kern="1200" dirty="0"/>
        </a:p>
      </dsp:txBody>
      <dsp:txXfrm>
        <a:off x="54373" y="1627173"/>
        <a:ext cx="6558087" cy="1005094"/>
      </dsp:txXfrm>
    </dsp:sp>
    <dsp:sp modelId="{996342B1-F8D1-4EA5-8051-3BA0D36F6BA7}">
      <dsp:nvSpPr>
        <dsp:cNvPr id="0" name=""/>
        <dsp:cNvSpPr/>
      </dsp:nvSpPr>
      <dsp:spPr>
        <a:xfrm>
          <a:off x="0" y="2767280"/>
          <a:ext cx="6666833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 err="1"/>
            <a:t>Rụng</a:t>
          </a:r>
          <a:r>
            <a:rPr lang="en-AU" sz="2800" kern="1200" dirty="0"/>
            <a:t> </a:t>
          </a:r>
          <a:r>
            <a:rPr lang="en-AU" sz="2800" kern="1200" dirty="0" err="1"/>
            <a:t>tóc</a:t>
          </a:r>
          <a:r>
            <a:rPr lang="en-AU" sz="2800" kern="1200" dirty="0"/>
            <a:t> + </a:t>
          </a:r>
          <a:r>
            <a:rPr lang="en-AU" sz="2800" kern="1200" dirty="0" err="1"/>
            <a:t>triệu</a:t>
          </a:r>
          <a:r>
            <a:rPr lang="en-AU" sz="2800" kern="1200" dirty="0"/>
            <a:t> </a:t>
          </a:r>
          <a:r>
            <a:rPr lang="en-AU" sz="2800" kern="1200" dirty="0" err="1"/>
            <a:t>chứng</a:t>
          </a:r>
          <a:r>
            <a:rPr lang="en-AU" sz="2800" kern="1200" dirty="0"/>
            <a:t> </a:t>
          </a:r>
          <a:r>
            <a:rPr lang="en-AU" sz="2800" kern="1200" dirty="0" err="1"/>
            <a:t>khác</a:t>
          </a:r>
          <a:r>
            <a:rPr lang="en-AU" sz="2800" kern="1200" dirty="0"/>
            <a:t> </a:t>
          </a:r>
          <a:r>
            <a:rPr lang="en-US" sz="2800" kern="1200" dirty="0"/>
            <a:t>→ </a:t>
          </a:r>
          <a:r>
            <a:rPr lang="en-US" sz="2800" kern="1200" dirty="0" err="1"/>
            <a:t>định</a:t>
          </a:r>
          <a:r>
            <a:rPr lang="en-US" sz="2800" kern="1200" dirty="0"/>
            <a:t> </a:t>
          </a:r>
          <a:r>
            <a:rPr lang="en-US" sz="2800" kern="1200" dirty="0" err="1"/>
            <a:t>hướng</a:t>
          </a:r>
          <a:r>
            <a:rPr lang="en-US" sz="2800" kern="1200" dirty="0"/>
            <a:t> </a:t>
          </a:r>
          <a:r>
            <a:rPr lang="en-US" sz="2800" kern="1200" dirty="0" err="1"/>
            <a:t>chẩn</a:t>
          </a:r>
          <a:r>
            <a:rPr lang="en-US" sz="2800" kern="1200" dirty="0"/>
            <a:t> </a:t>
          </a:r>
          <a:r>
            <a:rPr lang="en-US" sz="2800" kern="1200" dirty="0" err="1"/>
            <a:t>đoán</a:t>
          </a:r>
          <a:r>
            <a:rPr lang="en-US" sz="2800" kern="1200" dirty="0"/>
            <a:t> </a:t>
          </a:r>
          <a:r>
            <a:rPr lang="en-AU" sz="2800" kern="1200" dirty="0" err="1"/>
            <a:t>tầm</a:t>
          </a:r>
          <a:r>
            <a:rPr lang="en-AU" sz="2800" kern="1200" dirty="0"/>
            <a:t> </a:t>
          </a:r>
          <a:r>
            <a:rPr lang="en-AU" sz="2800" kern="1200" dirty="0" err="1"/>
            <a:t>soát</a:t>
          </a:r>
          <a:r>
            <a:rPr lang="en-AU" sz="2800" kern="1200" dirty="0"/>
            <a:t> </a:t>
          </a:r>
          <a:r>
            <a:rPr lang="en-AU" sz="2800" kern="1200" dirty="0" err="1"/>
            <a:t>bệnh</a:t>
          </a:r>
          <a:r>
            <a:rPr lang="en-AU" sz="2800" kern="1200" dirty="0"/>
            <a:t> </a:t>
          </a:r>
          <a:r>
            <a:rPr lang="en-AU" sz="2800" kern="1200" dirty="0" err="1"/>
            <a:t>lý</a:t>
          </a:r>
          <a:r>
            <a:rPr lang="en-AU" sz="2800" kern="1200" dirty="0"/>
            <a:t> </a:t>
          </a:r>
          <a:r>
            <a:rPr lang="en-AU" sz="2800" kern="1200" dirty="0" err="1"/>
            <a:t>tự</a:t>
          </a:r>
          <a:r>
            <a:rPr lang="en-AU" sz="2800" kern="1200" dirty="0"/>
            <a:t> </a:t>
          </a:r>
          <a:r>
            <a:rPr lang="en-AU" sz="2800" kern="1200" dirty="0" err="1"/>
            <a:t>miễn</a:t>
          </a:r>
          <a:r>
            <a:rPr lang="en-AU" sz="2800" kern="1200" dirty="0"/>
            <a:t> </a:t>
          </a:r>
          <a:endParaRPr lang="en-US" sz="2800" kern="1200" dirty="0"/>
        </a:p>
      </dsp:txBody>
      <dsp:txXfrm>
        <a:off x="54373" y="2821653"/>
        <a:ext cx="6558087" cy="1005094"/>
      </dsp:txXfrm>
    </dsp:sp>
    <dsp:sp modelId="{F8DB3DE8-73E9-4F17-AF0C-5BBC02F7EBE8}">
      <dsp:nvSpPr>
        <dsp:cNvPr id="0" name=""/>
        <dsp:cNvSpPr/>
      </dsp:nvSpPr>
      <dsp:spPr>
        <a:xfrm>
          <a:off x="0" y="3961760"/>
          <a:ext cx="6666833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Cần</a:t>
          </a:r>
          <a:r>
            <a:rPr lang="en-US" sz="2800" kern="1200" dirty="0"/>
            <a:t> </a:t>
          </a:r>
          <a:r>
            <a:rPr lang="en-US" sz="2800" kern="1200" dirty="0" err="1"/>
            <a:t>phối</a:t>
          </a:r>
          <a:r>
            <a:rPr lang="en-US" sz="2800" kern="1200" dirty="0"/>
            <a:t> </a:t>
          </a:r>
          <a:r>
            <a:rPr lang="en-US" sz="2800" kern="1200" dirty="0" err="1"/>
            <a:t>hợp</a:t>
          </a:r>
          <a:r>
            <a:rPr lang="en-US" sz="2800" kern="1200" dirty="0"/>
            <a:t> </a:t>
          </a:r>
          <a:r>
            <a:rPr lang="en-US" sz="2800" kern="1200" dirty="0" err="1"/>
            <a:t>đa</a:t>
          </a:r>
          <a:r>
            <a:rPr lang="en-US" sz="2800" kern="1200" dirty="0"/>
            <a:t> </a:t>
          </a:r>
          <a:r>
            <a:rPr lang="en-US" sz="2800" kern="1200" dirty="0" err="1"/>
            <a:t>chuyên</a:t>
          </a:r>
          <a:r>
            <a:rPr lang="en-US" sz="2800" kern="1200" dirty="0"/>
            <a:t> khoa</a:t>
          </a:r>
        </a:p>
      </dsp:txBody>
      <dsp:txXfrm>
        <a:off x="54373" y="4016133"/>
        <a:ext cx="6558087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7C3B7-42F7-45F5-9BD3-A439A26E42CD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01C3F-5B50-492E-A3B6-5757C9C61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851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Chong, B. F., Song, J., &amp; Olsen, N. J. (2012). Determining risk factors for developing systemic lupus erythematosus in patients with discoid lupus erythematosus. British Journal of Dermatology, 166(1), 29-35.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Fredeau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Courvoisier, D. S., Mehdi, R. A., Ingen-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Housz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-Oro, S., Mahe, E.,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Costedoat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-Chalumeau, N., ... &amp; EMSED study group. (2023). Risk factors of progression from discoid lupus to severe systemic lupus erythematosus: a registry-based cohort study of 164 patients. Journal of the American Academy of Dermatology, 88(3), 551-559.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01C3F-5B50-492E-A3B6-5757C9C6161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02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5C7E4-A893-92A6-CA03-62A88D24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BF1EB-3263-C4DD-C0DD-5D8A158A1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9E149-51CD-15D9-1B4D-8EAC971DF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Chong, B. F., Song, J., &amp; Olsen, N. J. (2012). Determining risk factors for developing systemic lupus erythematosus in patients with discoid lupus erythematosus. British Journal of Dermatology, 166(1), 29-35.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Fredeau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L., Courvoisier, D. S., Mehdi, R. A., Ingen-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Housz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-Oro, S., Mahe, E.,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Costedoat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-Chalumeau, N., ... &amp; EMSED study group. (2023). Risk factors of progression from discoid lupus to severe systemic lupus erythematosus: a registry-based cohort study of 164 patients. Journal of the American Academy of Dermatology, 88(3), 551-559.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A25D4-6BFF-D799-FC16-14F243013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01C3F-5B50-492E-A3B6-5757C9C6161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909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01C3F-5B50-492E-A3B6-5757C9C6161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7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F64E-56D8-5A78-48B0-A787CDBE0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2743D-359A-A8E5-536D-0F530291A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5D95D-7450-82C9-72D2-D9F0A499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A9A19-1A1D-99B2-2D8F-A818046B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5F7E5-406A-9015-64F1-D2EF40FA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793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326D-7075-8BF8-57F4-B1AEA311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966E8-DB7D-AB86-AF7B-ADC07F71F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14130-3D94-F21A-D25F-46C7FCEE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B7474-679B-8930-1B18-886F6C7B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E4272-BCE5-8D91-24B2-57A6943F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14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3F8B5-03C5-59CB-886F-CBF6B8040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1D580-710C-2AE9-8E89-98955E767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6FA6E-230F-C03D-637E-D39CC601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0A89-B638-2358-2CFA-9EAB394E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AEA6-5194-0129-4F1C-57AE9356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103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2D59-4B81-D806-09A8-548AF76C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1C66-6ECE-C0B7-8B1C-9F016B79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DA249-3A8A-C024-785F-C526E4B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DE86A-8243-397D-73A4-D21CC4A4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0147-529C-BD2A-40BC-246F82D0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82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803-265B-3AFC-695D-6A58822E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CEC5C-8D41-3491-B958-BFBB5E0AC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F8DCD-4C73-B6AD-052B-174E8D3D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26CA0-8CBA-2441-A2A2-8E3530C3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934D1-C535-159F-0054-9AF5828E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88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C0C3-CD92-247D-B4ED-4E4531EC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8141-427B-A94D-D71A-9D4D2EF08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4E7CC-1423-6ABC-E596-9704F0B1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0A5CC-7B00-5C63-AE27-E2EA3815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EDDA-46E4-7857-FA95-3D8163B1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79236-142C-EFEC-3794-851EEFFC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61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6244-41F6-A8D5-9002-62A8B65E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7EA9B-58B1-0ADD-860D-6F9E14844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98E7A-BCEC-692A-0EE4-DE36A6BB7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AFCC7-9F2C-652A-B61D-5ECB139AA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4EBF65-829A-9DA8-5C3A-003E127F4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4751EB-3106-1D6A-D984-B5F56B5A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08587-EF02-54E5-98B2-C102490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16BD8D-1403-03C1-4A80-F494721E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08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39A7-2477-5EE3-9A0E-996E99E1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B16B7-5C31-F373-C9D6-0FA5E6E0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CB65F-5145-0EB2-8C39-A8837D6D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3F869-3778-807F-E4CB-0651C2E0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91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26560-000D-00FB-4611-D596C2B9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6718D-B7CF-7F85-0B76-3003BAE8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C780C-892B-CB04-C85E-57E1917A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30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D9B4-7860-6281-B2B2-3098AEB9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BEF8-5A8A-D00C-06FB-D6F0DA95E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01BBA-71E9-BE24-6CF7-988860FA2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3A2D9-8019-78AB-29A7-8E82A113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3BB51-2786-B952-30FC-7A5B8430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64382-3BE3-8C14-735D-4E84FE28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66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BD37-6749-90C9-9D96-F9F893BA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135E8-23CC-B5FA-1E00-6862DFC23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1192D-1EC5-4D4B-6CCC-95B5F864A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26DB3-5673-3B5F-39AC-9B745B5D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27553-D367-FD97-D0B0-0DB9A139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C1EC2-9ED2-BEA3-DE86-07B05238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02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CF730E-E2ED-DD62-2E65-1E5EEB56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EFE1C-2AA5-B61D-176E-D6AC0FE13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FFAE0-EDED-126E-A0F4-25EBE3AD4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00F7A-4B8F-4C0D-834D-868934E69563}" type="datetimeFigureOut">
              <a:rPr lang="en-AU" smtClean="0"/>
              <a:t>16/09/2025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CFA1-17E5-CEED-83DC-08B4B3640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DEB5B-79E3-DE19-B5D1-09685810E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8496BB-34E6-40F0-BE0F-4DE5BA5D0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11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lose-up of a black background with white crystals&#10;&#10;AI-generated content may be incorrect.">
            <a:extLst>
              <a:ext uri="{FF2B5EF4-FFF2-40B4-BE49-F238E27FC236}">
                <a16:creationId xmlns:a16="http://schemas.microsoft.com/office/drawing/2014/main" id="{0B16F005-2850-01FE-146C-1C75ADB0D3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8BAA8-C3D5-9CA4-5BF1-4E6EEF46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10607040" cy="3299902"/>
          </a:xfrm>
        </p:spPr>
        <p:txBody>
          <a:bodyPr>
            <a:normAutofit/>
          </a:bodyPr>
          <a:lstStyle/>
          <a:p>
            <a:pPr algn="l"/>
            <a:r>
              <a:rPr lang="en-AU" sz="7000" dirty="0">
                <a:solidFill>
                  <a:schemeClr val="bg1"/>
                </a:solidFill>
              </a:rPr>
              <a:t>CÁC RỐI LOẠN VỀ TÓC GẶP TRONG BỆNH LÝ TỰ MIỄN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58BAD-6463-4A07-AD93-84B0693B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1414355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FFFFFF"/>
                </a:solidFill>
              </a:rPr>
              <a:t>TS.BS. Trịnh Hoàng Kim Tú</a:t>
            </a:r>
          </a:p>
          <a:p>
            <a:pPr algn="l"/>
            <a:r>
              <a:rPr lang="en-AU" i="1" dirty="0" err="1">
                <a:solidFill>
                  <a:srgbClr val="FFFFFF"/>
                </a:solidFill>
              </a:rPr>
              <a:t>Nhóm</a:t>
            </a:r>
            <a:r>
              <a:rPr lang="en-AU" i="1" dirty="0">
                <a:solidFill>
                  <a:srgbClr val="FFFFFF"/>
                </a:solidFill>
              </a:rPr>
              <a:t> </a:t>
            </a:r>
            <a:r>
              <a:rPr lang="en-AU" i="1" dirty="0" err="1">
                <a:solidFill>
                  <a:srgbClr val="FFFFFF"/>
                </a:solidFill>
              </a:rPr>
              <a:t>Dị</a:t>
            </a:r>
            <a:r>
              <a:rPr lang="en-AU" i="1" dirty="0">
                <a:solidFill>
                  <a:srgbClr val="FFFFFF"/>
                </a:solidFill>
              </a:rPr>
              <a:t> </a:t>
            </a:r>
            <a:r>
              <a:rPr lang="en-AU" i="1" dirty="0" err="1">
                <a:solidFill>
                  <a:srgbClr val="FFFFFF"/>
                </a:solidFill>
              </a:rPr>
              <a:t>ứng</a:t>
            </a:r>
            <a:r>
              <a:rPr lang="en-AU" i="1" dirty="0">
                <a:solidFill>
                  <a:srgbClr val="FFFFFF"/>
                </a:solidFill>
              </a:rPr>
              <a:t> </a:t>
            </a:r>
            <a:r>
              <a:rPr lang="en-AU" i="1" dirty="0" err="1">
                <a:solidFill>
                  <a:srgbClr val="FFFFFF"/>
                </a:solidFill>
              </a:rPr>
              <a:t>Miễn</a:t>
            </a:r>
            <a:r>
              <a:rPr lang="en-AU" i="1" dirty="0">
                <a:solidFill>
                  <a:srgbClr val="FFFFFF"/>
                </a:solidFill>
              </a:rPr>
              <a:t> </a:t>
            </a:r>
            <a:r>
              <a:rPr lang="en-AU" i="1" dirty="0" err="1">
                <a:solidFill>
                  <a:srgbClr val="FFFFFF"/>
                </a:solidFill>
              </a:rPr>
              <a:t>dịch</a:t>
            </a:r>
            <a:r>
              <a:rPr lang="en-AU" i="1" dirty="0">
                <a:solidFill>
                  <a:srgbClr val="FFFFFF"/>
                </a:solidFill>
              </a:rPr>
              <a:t>, Trung </a:t>
            </a:r>
            <a:r>
              <a:rPr lang="en-AU" i="1" dirty="0" err="1">
                <a:solidFill>
                  <a:srgbClr val="FFFFFF"/>
                </a:solidFill>
              </a:rPr>
              <a:t>tâm</a:t>
            </a:r>
            <a:r>
              <a:rPr lang="en-AU" i="1" dirty="0">
                <a:solidFill>
                  <a:srgbClr val="FFFFFF"/>
                </a:solidFill>
              </a:rPr>
              <a:t> Y Sinh </a:t>
            </a:r>
            <a:r>
              <a:rPr lang="en-AU" i="1" dirty="0" err="1">
                <a:solidFill>
                  <a:srgbClr val="FFFFFF"/>
                </a:solidFill>
              </a:rPr>
              <a:t>học</a:t>
            </a:r>
            <a:r>
              <a:rPr lang="en-AU" i="1" dirty="0">
                <a:solidFill>
                  <a:srgbClr val="FFFFFF"/>
                </a:solidFill>
              </a:rPr>
              <a:t> </a:t>
            </a:r>
            <a:r>
              <a:rPr lang="en-AU" i="1" dirty="0" err="1">
                <a:solidFill>
                  <a:srgbClr val="FFFFFF"/>
                </a:solidFill>
              </a:rPr>
              <a:t>phân</a:t>
            </a:r>
            <a:r>
              <a:rPr lang="en-AU" i="1" dirty="0">
                <a:solidFill>
                  <a:srgbClr val="FFFFFF"/>
                </a:solidFill>
              </a:rPr>
              <a:t> </a:t>
            </a:r>
            <a:r>
              <a:rPr lang="en-AU" i="1" dirty="0" err="1">
                <a:solidFill>
                  <a:srgbClr val="FFFFFF"/>
                </a:solidFill>
              </a:rPr>
              <a:t>tử</a:t>
            </a:r>
            <a:r>
              <a:rPr lang="en-AU" i="1" dirty="0">
                <a:solidFill>
                  <a:srgbClr val="FFFFFF"/>
                </a:solidFill>
              </a:rPr>
              <a:t>  </a:t>
            </a:r>
          </a:p>
          <a:p>
            <a:pPr algn="l"/>
            <a:r>
              <a:rPr lang="en-AU" i="1" dirty="0" err="1">
                <a:solidFill>
                  <a:srgbClr val="FFFFFF"/>
                </a:solidFill>
              </a:rPr>
              <a:t>Đại</a:t>
            </a:r>
            <a:r>
              <a:rPr lang="en-AU" i="1" dirty="0">
                <a:solidFill>
                  <a:srgbClr val="FFFFFF"/>
                </a:solidFill>
              </a:rPr>
              <a:t> </a:t>
            </a:r>
            <a:r>
              <a:rPr lang="en-AU" i="1" dirty="0" err="1">
                <a:solidFill>
                  <a:srgbClr val="FFFFFF"/>
                </a:solidFill>
              </a:rPr>
              <a:t>học</a:t>
            </a:r>
            <a:r>
              <a:rPr lang="en-AU" i="1" dirty="0">
                <a:solidFill>
                  <a:srgbClr val="FFFFFF"/>
                </a:solidFill>
              </a:rPr>
              <a:t> Y </a:t>
            </a:r>
            <a:r>
              <a:rPr lang="en-AU" i="1" dirty="0" err="1">
                <a:solidFill>
                  <a:srgbClr val="FFFFFF"/>
                </a:solidFill>
              </a:rPr>
              <a:t>Dược</a:t>
            </a:r>
            <a:r>
              <a:rPr lang="en-AU" i="1" dirty="0">
                <a:solidFill>
                  <a:srgbClr val="FFFFFF"/>
                </a:solidFill>
              </a:rPr>
              <a:t> TPHCM</a:t>
            </a:r>
          </a:p>
        </p:txBody>
      </p:sp>
    </p:spTree>
    <p:extLst>
      <p:ext uri="{BB962C8B-B14F-4D97-AF65-F5344CB8AC3E}">
        <p14:creationId xmlns:p14="http://schemas.microsoft.com/office/powerpoint/2010/main" val="16243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6857-56B8-8080-CDE6-13484B6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Viêm</a:t>
            </a:r>
            <a:r>
              <a:rPr lang="en-US" b="1" dirty="0"/>
              <a:t> da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endParaRPr lang="en-A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3C67B-E651-147B-C1FC-E2B926C1A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43" y="1579827"/>
            <a:ext cx="8100906" cy="48429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81251-B704-BFE8-FF7D-F4BB3FED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55" y="1825624"/>
            <a:ext cx="5257800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viêm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miễn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tổn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da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. </a:t>
            </a:r>
            <a:r>
              <a:rPr lang="en-US" sz="2000" dirty="0" err="1"/>
              <a:t>Nữ</a:t>
            </a:r>
            <a:r>
              <a:rPr lang="en-US" sz="2000" dirty="0"/>
              <a:t>&gt;</a:t>
            </a:r>
            <a:r>
              <a:rPr lang="en-US" sz="2000" dirty="0" err="1"/>
              <a:t>nam</a:t>
            </a:r>
            <a:endParaRPr lang="en-US" sz="2000" dirty="0"/>
          </a:p>
          <a:p>
            <a:r>
              <a:rPr lang="en-US" sz="2000" dirty="0"/>
              <a:t>Triệu </a:t>
            </a:r>
            <a:r>
              <a:rPr lang="en-US" sz="2000" dirty="0" err="1"/>
              <a:t>chứng</a:t>
            </a:r>
            <a:r>
              <a:rPr lang="en-US" sz="2000" dirty="0"/>
              <a:t> da </a:t>
            </a:r>
            <a:r>
              <a:rPr lang="en-US" sz="2000" dirty="0" err="1"/>
              <a:t>đầu</a:t>
            </a:r>
            <a:r>
              <a:rPr lang="en-US" sz="2000" dirty="0"/>
              <a:t> (63-82%): </a:t>
            </a:r>
            <a:r>
              <a:rPr lang="en-US" sz="2000" dirty="0" err="1"/>
              <a:t>ngứa</a:t>
            </a:r>
            <a:r>
              <a:rPr lang="en-US" sz="2000" dirty="0"/>
              <a:t>, </a:t>
            </a:r>
            <a:r>
              <a:rPr lang="en-US" sz="2000" b="1" dirty="0" err="1"/>
              <a:t>cảm</a:t>
            </a:r>
            <a:r>
              <a:rPr lang="en-US" sz="2000" b="1" dirty="0"/>
              <a:t> </a:t>
            </a:r>
            <a:r>
              <a:rPr lang="en-US" sz="2000" b="1" dirty="0" err="1"/>
              <a:t>giác</a:t>
            </a:r>
            <a:r>
              <a:rPr lang="en-US" sz="2000" b="1" dirty="0"/>
              <a:t> </a:t>
            </a:r>
            <a:r>
              <a:rPr lang="en-US" sz="2000" b="1" dirty="0" err="1"/>
              <a:t>nóng</a:t>
            </a:r>
            <a:r>
              <a:rPr lang="en-US" sz="2000" b="1" dirty="0"/>
              <a:t> </a:t>
            </a:r>
            <a:r>
              <a:rPr lang="en-US" sz="2000" b="1" dirty="0" err="1"/>
              <a:t>rát</a:t>
            </a:r>
            <a:r>
              <a:rPr lang="en-US" sz="2000" b="1" dirty="0"/>
              <a:t> </a:t>
            </a:r>
            <a:r>
              <a:rPr lang="en-US" sz="2000" b="1" dirty="0" err="1"/>
              <a:t>nhẹ</a:t>
            </a:r>
            <a:r>
              <a:rPr lang="en-US" sz="2000" b="1" dirty="0"/>
              <a:t> </a:t>
            </a:r>
            <a:r>
              <a:rPr lang="en-US" sz="2000" b="1" dirty="0" err="1"/>
              <a:t>đến</a:t>
            </a:r>
            <a:r>
              <a:rPr lang="en-US" sz="2000" b="1" dirty="0"/>
              <a:t> </a:t>
            </a:r>
            <a:r>
              <a:rPr lang="en-US" sz="2000" b="1" dirty="0" err="1"/>
              <a:t>nặng</a:t>
            </a:r>
            <a:r>
              <a:rPr lang="en-US" sz="2000" dirty="0"/>
              <a:t>, </a:t>
            </a:r>
            <a:r>
              <a:rPr lang="en-US" sz="2000" dirty="0" err="1"/>
              <a:t>rụng</a:t>
            </a:r>
            <a:r>
              <a:rPr lang="en-US" sz="2000" dirty="0"/>
              <a:t> </a:t>
            </a:r>
            <a:r>
              <a:rPr lang="en-US" sz="2000" dirty="0" err="1"/>
              <a:t>tóc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sẹo</a:t>
            </a:r>
            <a:r>
              <a:rPr lang="en-US" sz="2000" dirty="0"/>
              <a:t> (33-87.5%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rụng</a:t>
            </a:r>
            <a:r>
              <a:rPr lang="en-US" sz="2000" dirty="0"/>
              <a:t> </a:t>
            </a:r>
            <a:r>
              <a:rPr lang="en-US" sz="2000" dirty="0" err="1"/>
              <a:t>tóc</a:t>
            </a:r>
            <a:r>
              <a:rPr lang="en-US" sz="2000" dirty="0"/>
              <a:t> </a:t>
            </a:r>
            <a:r>
              <a:rPr lang="en-US" sz="2000" dirty="0" err="1"/>
              <a:t>lan</a:t>
            </a:r>
            <a:r>
              <a:rPr lang="en-US" sz="2000" dirty="0"/>
              <a:t> </a:t>
            </a:r>
            <a:r>
              <a:rPr lang="en-US" sz="2000" dirty="0" err="1"/>
              <a:t>tỏa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Kèm</a:t>
            </a:r>
            <a:r>
              <a:rPr lang="en-US" sz="2000" dirty="0"/>
              <a:t>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chứng</a:t>
            </a:r>
            <a:r>
              <a:rPr lang="en-US" sz="2000" dirty="0"/>
              <a:t> da: </a:t>
            </a:r>
            <a:r>
              <a:rPr lang="en-US" sz="2000" dirty="0" err="1"/>
              <a:t>nốt</a:t>
            </a:r>
            <a:r>
              <a:rPr lang="en-US" sz="2000" dirty="0"/>
              <a:t> </a:t>
            </a:r>
            <a:r>
              <a:rPr lang="en-US" sz="2000" dirty="0" err="1"/>
              <a:t>sẩn</a:t>
            </a:r>
            <a:r>
              <a:rPr lang="en-US" sz="2000" dirty="0"/>
              <a:t> Gottron, </a:t>
            </a:r>
            <a:r>
              <a:rPr lang="en-US" sz="2000" dirty="0" err="1"/>
              <a:t>dấu</a:t>
            </a:r>
            <a:r>
              <a:rPr lang="en-US" sz="2000" dirty="0"/>
              <a:t> shawl,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Heliotrope</a:t>
            </a:r>
          </a:p>
          <a:p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F6600-D942-1298-5DD9-C40CB1F826D8}"/>
              </a:ext>
            </a:extLst>
          </p:cNvPr>
          <p:cNvSpPr txBox="1"/>
          <p:nvPr/>
        </p:nvSpPr>
        <p:spPr>
          <a:xfrm>
            <a:off x="523155" y="4354843"/>
            <a:ext cx="2997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Chẩn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: ANA (+),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kháng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viêm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,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148462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E911-AEC3-C485-364D-278F917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Xơ</a:t>
            </a:r>
            <a:r>
              <a:rPr lang="en-US" b="1" dirty="0"/>
              <a:t> </a:t>
            </a:r>
            <a:r>
              <a:rPr lang="en-US" b="1" dirty="0" err="1"/>
              <a:t>cứng</a:t>
            </a:r>
            <a:r>
              <a:rPr lang="en-US" b="1" dirty="0"/>
              <a:t> </a:t>
            </a:r>
            <a:r>
              <a:rPr lang="en-US" b="1" dirty="0" err="1"/>
              <a:t>bì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8BEB-59B9-DF0E-6582-F4797275E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93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Bao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xơ</a:t>
            </a:r>
            <a:r>
              <a:rPr lang="en-US" sz="2400" dirty="0"/>
              <a:t> </a:t>
            </a:r>
            <a:r>
              <a:rPr lang="en-US" sz="2400" dirty="0" err="1"/>
              <a:t>cứng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xơ</a:t>
            </a:r>
            <a:r>
              <a:rPr lang="en-US" sz="2400" dirty="0"/>
              <a:t> </a:t>
            </a:r>
            <a:r>
              <a:rPr lang="en-US" sz="2400" dirty="0" err="1"/>
              <a:t>cứng</a:t>
            </a:r>
            <a:r>
              <a:rPr lang="en-US" sz="2400" dirty="0"/>
              <a:t> </a:t>
            </a:r>
            <a:r>
              <a:rPr lang="en-US" sz="2400" dirty="0" err="1"/>
              <a:t>bì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trú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Xơ</a:t>
            </a:r>
            <a:r>
              <a:rPr lang="en-US" sz="2400" dirty="0"/>
              <a:t> </a:t>
            </a:r>
            <a:r>
              <a:rPr lang="en-US" sz="2400" dirty="0" err="1"/>
              <a:t>cứng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 err="1"/>
              <a:t>Tổn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da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: “salt and pepper”, </a:t>
            </a:r>
            <a:r>
              <a:rPr lang="en-US" sz="2000" dirty="0" err="1"/>
              <a:t>tổn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da </a:t>
            </a:r>
            <a:r>
              <a:rPr lang="en-US" sz="2000" dirty="0" err="1"/>
              <a:t>bóng</a:t>
            </a:r>
            <a:r>
              <a:rPr lang="en-US" sz="2000" dirty="0"/>
              <a:t>, </a:t>
            </a:r>
            <a:r>
              <a:rPr lang="en-US" sz="2000" dirty="0" err="1"/>
              <a:t>dày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mịn</a:t>
            </a:r>
            <a:r>
              <a:rPr lang="en-US" sz="2000" dirty="0"/>
              <a:t>, </a:t>
            </a:r>
            <a:r>
              <a:rPr lang="en-US" sz="2000" dirty="0" err="1"/>
              <a:t>kèm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lan</a:t>
            </a:r>
            <a:r>
              <a:rPr lang="en-US" sz="2000" dirty="0"/>
              <a:t> </a:t>
            </a:r>
            <a:r>
              <a:rPr lang="en-US" sz="2000" dirty="0" err="1"/>
              <a:t>tỏa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; </a:t>
            </a:r>
            <a:r>
              <a:rPr lang="en-US" sz="2000" dirty="0" err="1"/>
              <a:t>giãn</a:t>
            </a:r>
            <a:r>
              <a:rPr lang="en-US" sz="2000" dirty="0"/>
              <a:t> </a:t>
            </a:r>
            <a:r>
              <a:rPr lang="en-US" sz="2000" dirty="0" err="1"/>
              <a:t>mao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mật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tóc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; </a:t>
            </a:r>
            <a:r>
              <a:rPr lang="en-US" sz="2000" dirty="0" err="1"/>
              <a:t>rụng</a:t>
            </a:r>
            <a:r>
              <a:rPr lang="en-US" sz="2000" dirty="0"/>
              <a:t> </a:t>
            </a:r>
            <a:r>
              <a:rPr lang="en-US" sz="2000" dirty="0" err="1"/>
              <a:t>tóc</a:t>
            </a:r>
            <a:r>
              <a:rPr lang="en-US" sz="2000" dirty="0"/>
              <a:t> </a:t>
            </a:r>
            <a:r>
              <a:rPr lang="en-US" sz="2000" dirty="0" err="1"/>
              <a:t>lan</a:t>
            </a:r>
            <a:r>
              <a:rPr lang="en-US" sz="2000" dirty="0"/>
              <a:t> </a:t>
            </a:r>
            <a:r>
              <a:rPr lang="en-US" sz="2000" dirty="0" err="1"/>
              <a:t>tỏa</a:t>
            </a:r>
            <a:r>
              <a:rPr lang="en-US" sz="2000" dirty="0"/>
              <a:t> (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sẹo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)</a:t>
            </a:r>
          </a:p>
          <a:p>
            <a:r>
              <a:rPr lang="en-US" sz="2400" dirty="0" err="1"/>
              <a:t>Xơ</a:t>
            </a:r>
            <a:r>
              <a:rPr lang="en-US" sz="2400" dirty="0"/>
              <a:t> </a:t>
            </a:r>
            <a:r>
              <a:rPr lang="en-US" sz="2400" dirty="0" err="1"/>
              <a:t>cứng</a:t>
            </a:r>
            <a:r>
              <a:rPr lang="en-US" sz="2400" dirty="0"/>
              <a:t> </a:t>
            </a:r>
            <a:r>
              <a:rPr lang="en-US" sz="2400" dirty="0" err="1"/>
              <a:t>bì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dải</a:t>
            </a:r>
            <a:r>
              <a:rPr lang="en-US" sz="2400" dirty="0"/>
              <a:t> </a:t>
            </a:r>
            <a:r>
              <a:rPr lang="en-US" sz="2400" dirty="0" err="1"/>
              <a:t>vết</a:t>
            </a:r>
            <a:r>
              <a:rPr lang="en-US" sz="2400" dirty="0"/>
              <a:t> dao </a:t>
            </a:r>
            <a:r>
              <a:rPr lang="en-US" sz="2400" dirty="0" err="1"/>
              <a:t>chém</a:t>
            </a:r>
            <a:r>
              <a:rPr lang="en-US" sz="2400" dirty="0"/>
              <a:t> (</a:t>
            </a:r>
            <a:r>
              <a:rPr lang="en-US" sz="2400" dirty="0" err="1"/>
              <a:t>en</a:t>
            </a:r>
            <a:r>
              <a:rPr lang="en-US" sz="2400" dirty="0"/>
              <a:t> coup de </a:t>
            </a:r>
            <a:r>
              <a:rPr lang="en-US" sz="2400" dirty="0" err="1"/>
              <a:t>sabre</a:t>
            </a:r>
            <a:r>
              <a:rPr lang="en-US" sz="2400" dirty="0"/>
              <a:t>): </a:t>
            </a:r>
          </a:p>
          <a:p>
            <a:pPr lvl="1"/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(</a:t>
            </a:r>
            <a:r>
              <a:rPr lang="en-US" sz="2000" dirty="0" err="1"/>
              <a:t>hầu</a:t>
            </a:r>
            <a:r>
              <a:rPr lang="en-US" sz="2000" dirty="0"/>
              <a:t>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18 </a:t>
            </a:r>
            <a:r>
              <a:rPr lang="en-US" sz="2000" dirty="0" err="1"/>
              <a:t>tuổi</a:t>
            </a:r>
            <a:r>
              <a:rPr lang="en-US" sz="2000" dirty="0"/>
              <a:t>),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yếu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da: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mảng</a:t>
            </a:r>
            <a:r>
              <a:rPr lang="en-US" sz="2000" dirty="0"/>
              <a:t> </a:t>
            </a:r>
            <a:r>
              <a:rPr lang="en-US" sz="2000" dirty="0" err="1"/>
              <a:t>rụng</a:t>
            </a:r>
            <a:r>
              <a:rPr lang="en-US" sz="2000" dirty="0"/>
              <a:t> </a:t>
            </a:r>
            <a:r>
              <a:rPr lang="en-US" sz="2000" dirty="0" err="1"/>
              <a:t>tóc</a:t>
            </a:r>
            <a:r>
              <a:rPr lang="en-US" sz="2000" dirty="0"/>
              <a:t> </a:t>
            </a:r>
            <a:r>
              <a:rPr lang="en-US" sz="2000" dirty="0" err="1"/>
              <a:t>tuyến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rõ</a:t>
            </a:r>
            <a:r>
              <a:rPr lang="en-US" sz="2000" dirty="0"/>
              <a:t> </a:t>
            </a:r>
            <a:r>
              <a:rPr lang="en-US" sz="2000" dirty="0" err="1"/>
              <a:t>nét</a:t>
            </a:r>
            <a:r>
              <a:rPr lang="en-US" sz="2000" dirty="0"/>
              <a:t> ở </a:t>
            </a:r>
            <a:r>
              <a:rPr lang="en-US" sz="2000" dirty="0" err="1"/>
              <a:t>trán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,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Blaschko; </a:t>
            </a:r>
            <a:r>
              <a:rPr lang="en-US" sz="2000" dirty="0" err="1"/>
              <a:t>thường</a:t>
            </a:r>
            <a:r>
              <a:rPr lang="en-US" sz="2000" dirty="0"/>
              <a:t> ở 1 </a:t>
            </a:r>
            <a:r>
              <a:rPr lang="en-US" sz="2000" dirty="0" err="1"/>
              <a:t>bên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, </a:t>
            </a:r>
            <a:r>
              <a:rPr lang="en-US" sz="2000" dirty="0" err="1"/>
              <a:t>teo</a:t>
            </a:r>
            <a:r>
              <a:rPr lang="en-US" sz="2000" dirty="0"/>
              <a:t>,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rụng</a:t>
            </a:r>
            <a:r>
              <a:rPr lang="en-US" sz="2000" dirty="0"/>
              <a:t> </a:t>
            </a:r>
            <a:r>
              <a:rPr lang="en-US" sz="2000" dirty="0" err="1"/>
              <a:t>tóc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sẹo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hồi</a:t>
            </a:r>
            <a:r>
              <a:rPr lang="en-US" sz="2000" dirty="0"/>
              <a:t> </a:t>
            </a:r>
            <a:r>
              <a:rPr lang="en-US" sz="2000" dirty="0" err="1"/>
              <a:t>phục</a:t>
            </a:r>
            <a:r>
              <a:rPr lang="en-US" sz="2000" dirty="0"/>
              <a:t> ở </a:t>
            </a:r>
            <a:r>
              <a:rPr lang="en-US" sz="2000" dirty="0" err="1"/>
              <a:t>vùng</a:t>
            </a:r>
            <a:r>
              <a:rPr lang="en-US" sz="2000" dirty="0"/>
              <a:t> </a:t>
            </a:r>
            <a:r>
              <a:rPr lang="en-US" sz="2000" dirty="0" err="1"/>
              <a:t>trán</a:t>
            </a:r>
            <a:endParaRPr lang="en-US" sz="2000" dirty="0"/>
          </a:p>
          <a:p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546DE-6640-9B64-FBAC-BA5CE778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390" y="0"/>
            <a:ext cx="6787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5498-E088-9DFA-1407-928FA8C4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56" y="111553"/>
            <a:ext cx="10515600" cy="702956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Các </a:t>
            </a:r>
            <a:r>
              <a:rPr lang="en-AU" sz="3600" b="1" dirty="0" err="1"/>
              <a:t>bệnh</a:t>
            </a:r>
            <a:r>
              <a:rPr lang="en-AU" sz="3600" b="1" dirty="0"/>
              <a:t> </a:t>
            </a:r>
            <a:r>
              <a:rPr lang="en-AU" sz="3600" b="1" dirty="0" err="1"/>
              <a:t>lý</a:t>
            </a:r>
            <a:r>
              <a:rPr lang="en-AU" sz="3600" b="1" dirty="0"/>
              <a:t> </a:t>
            </a:r>
            <a:r>
              <a:rPr lang="en-AU" sz="3600" b="1" dirty="0" err="1"/>
              <a:t>tự</a:t>
            </a:r>
            <a:r>
              <a:rPr lang="en-AU" sz="3600" b="1" dirty="0"/>
              <a:t> </a:t>
            </a:r>
            <a:r>
              <a:rPr lang="en-AU" sz="3600" b="1" dirty="0" err="1"/>
              <a:t>miễn</a:t>
            </a:r>
            <a:r>
              <a:rPr lang="en-AU" sz="3600" b="1" dirty="0"/>
              <a:t> </a:t>
            </a:r>
            <a:r>
              <a:rPr lang="en-AU" sz="3600" b="1" dirty="0" err="1"/>
              <a:t>có</a:t>
            </a:r>
            <a:r>
              <a:rPr lang="en-AU" sz="3600" b="1" dirty="0"/>
              <a:t> </a:t>
            </a:r>
            <a:r>
              <a:rPr lang="en-AU" sz="3600" b="1" dirty="0" err="1"/>
              <a:t>biểu</a:t>
            </a:r>
            <a:r>
              <a:rPr lang="en-AU" sz="3600" b="1" dirty="0"/>
              <a:t> </a:t>
            </a:r>
            <a:r>
              <a:rPr lang="en-AU" sz="3600" b="1" dirty="0" err="1"/>
              <a:t>hiện</a:t>
            </a:r>
            <a:r>
              <a:rPr lang="en-AU" sz="3600" b="1" dirty="0"/>
              <a:t> </a:t>
            </a:r>
            <a:r>
              <a:rPr lang="en-AU" sz="3600" b="1" dirty="0" err="1"/>
              <a:t>rụng</a:t>
            </a:r>
            <a:r>
              <a:rPr lang="en-AU" sz="3600" b="1" dirty="0"/>
              <a:t> </a:t>
            </a:r>
            <a:r>
              <a:rPr lang="en-AU" sz="3600" b="1" dirty="0" err="1"/>
              <a:t>tóc</a:t>
            </a:r>
            <a:r>
              <a:rPr lang="en-AU" sz="3600" b="1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60CE94-BBB5-2C18-DB80-423DE4027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681748"/>
              </p:ext>
            </p:extLst>
          </p:nvPr>
        </p:nvGraphicFramePr>
        <p:xfrm>
          <a:off x="302240" y="998021"/>
          <a:ext cx="11587520" cy="5043664"/>
        </p:xfrm>
        <a:graphic>
          <a:graphicData uri="http://schemas.openxmlformats.org/drawingml/2006/table">
            <a:tbl>
              <a:tblPr/>
              <a:tblGrid>
                <a:gridCol w="1713540">
                  <a:extLst>
                    <a:ext uri="{9D8B030D-6E8A-4147-A177-3AD203B41FA5}">
                      <a16:colId xmlns:a16="http://schemas.microsoft.com/office/drawing/2014/main" val="3344434849"/>
                    </a:ext>
                  </a:extLst>
                </a:gridCol>
                <a:gridCol w="1982481">
                  <a:extLst>
                    <a:ext uri="{9D8B030D-6E8A-4147-A177-3AD203B41FA5}">
                      <a16:colId xmlns:a16="http://schemas.microsoft.com/office/drawing/2014/main" val="8960412"/>
                    </a:ext>
                  </a:extLst>
                </a:gridCol>
                <a:gridCol w="3596127">
                  <a:extLst>
                    <a:ext uri="{9D8B030D-6E8A-4147-A177-3AD203B41FA5}">
                      <a16:colId xmlns:a16="http://schemas.microsoft.com/office/drawing/2014/main" val="2808209457"/>
                    </a:ext>
                  </a:extLst>
                </a:gridCol>
                <a:gridCol w="4295372">
                  <a:extLst>
                    <a:ext uri="{9D8B030D-6E8A-4147-A177-3AD203B41FA5}">
                      <a16:colId xmlns:a16="http://schemas.microsoft.com/office/drawing/2014/main" val="758529863"/>
                    </a:ext>
                  </a:extLst>
                </a:gridCol>
              </a:tblGrid>
              <a:tr h="2393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endParaRPr lang="en-A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endParaRPr lang="en-A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lâm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sàng</a:t>
                      </a:r>
                      <a:endParaRPr lang="en-A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trichoscopy</a:t>
                      </a:r>
                      <a:endParaRPr lang="en-A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51498"/>
                  </a:ext>
                </a:extLst>
              </a:tr>
              <a:tr h="6990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Lupus ban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dạng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đĩa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(DLE)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Giai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sớm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vảy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bít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tắc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Giai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muộn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lõm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trắng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nhạt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bít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tắc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lông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giãn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Chấm đỏ quanh nang (dấu hiệu đặc trưng), bít tắc nang, teo, vảy, giãn mạch, vùng đổi màu nâu rải rác, ban đỏ.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644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Viêm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mỡ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lupus (Lupus panniculitis)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Chấm đen, chấm vàng lớn, mạch máu phân nhánh to, lông tơ ngắn, ban đỏ lan tỏa.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818005"/>
                  </a:ext>
                </a:extLst>
              </a:tr>
              <a:tr h="4369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Lupus ban </a:t>
                      </a:r>
                      <a:r>
                        <a:rPr lang="fr-FR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(Acute LE)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 tóc lan tỏa giống rụng tóc kiểu nữ hoặc </a:t>
                      </a:r>
                      <a:r>
                        <a:rPr lang="vi-V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telogen</a:t>
                      </a:r>
                      <a:r>
                        <a:rPr lang="vi-V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effluvium</a:t>
                      </a:r>
                      <a:r>
                        <a:rPr lang="vi-V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Rụng tóc mảng: nhiều mảng đỏ kèm rụng tóc. 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vi-VN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Lupus</a:t>
                      </a:r>
                      <a:r>
                        <a:rPr lang="vi-VN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hair</a:t>
                      </a:r>
                      <a:r>
                        <a:rPr lang="vi-VN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”: </a:t>
                      </a:r>
                      <a:r>
                        <a:rPr lang="vi-V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 khô, dễ gãy, ngắn ở đường chân tóc trán.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Sợi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nhánh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nổi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bật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đen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nâu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rải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463161"/>
                  </a:ext>
                </a:extLst>
              </a:tr>
              <a:tr h="5312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Lupus panniculitis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tuyến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vòng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Mảng rụng tóc đỏ, theo đường </a:t>
                      </a:r>
                      <a:r>
                        <a:rPr lang="vi-VN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Blaschko</a:t>
                      </a:r>
                      <a:endParaRPr lang="vi-V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gãy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gãy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vụn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nhánh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dày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đen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vảy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339105"/>
                  </a:ext>
                </a:extLst>
              </a:tr>
              <a:tr h="8625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Xơ cứng bì hệ thống (</a:t>
                      </a:r>
                      <a:r>
                        <a:rPr lang="vi-VN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SSc</a:t>
                      </a:r>
                      <a:r>
                        <a:rPr lang="vi-V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vi-V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tỏa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mảng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Dấu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muối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vô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nhện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vòng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mao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nhánh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490811"/>
                  </a:ext>
                </a:extLst>
              </a:tr>
              <a:tr h="6547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Xơ cứng bì dạng tuyến tính en </a:t>
                      </a:r>
                      <a:r>
                        <a:rPr lang="vi-VN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</a:t>
                      </a:r>
                      <a:r>
                        <a:rPr lang="vi-V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vi-VN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sabre</a:t>
                      </a:r>
                      <a:r>
                        <a:rPr lang="vi-V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(LSCS)</a:t>
                      </a:r>
                      <a:endParaRPr lang="vi-V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Mảng tuyến tính teo, mất sắc tố, sáng bóng dọc theo đường Blaschko (trán – da đầu trước).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trắng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mạch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máu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tuyến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nhánh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dày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mất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lỗ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xoắn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rời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rạc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27480"/>
                  </a:ext>
                </a:extLst>
              </a:tr>
              <a:tr h="6547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Viêm da cơ (D</a:t>
                      </a:r>
                      <a:r>
                        <a:rPr lang="en-A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ermatomyositis</a:t>
                      </a:r>
                      <a:r>
                        <a:rPr lang="en-A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vi-V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Rụng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tóc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sẹo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Mảng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vảy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tỏa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kèm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ngứa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dữ</a:t>
                      </a: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dội</a:t>
                      </a:r>
                      <a:endParaRPr lang="en-A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Mao mạch giãn, vỏ quanh chân tóc, hiện tượng tóc mọc chùm, vảy gian nang.</a:t>
                      </a:r>
                    </a:p>
                  </a:txBody>
                  <a:tcPr marL="34811" marR="34811" marT="17405" marB="174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39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18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E952-1E20-1430-1854-BC7B81D7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Khác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EF7-5021-5976-743F-734B8BBBB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: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telogen,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sẹo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VKDT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2.64 </a:t>
            </a:r>
            <a:r>
              <a:rPr lang="en-US" dirty="0" err="1"/>
              <a:t>lần</a:t>
            </a:r>
            <a:endParaRPr lang="en-US" dirty="0"/>
          </a:p>
          <a:p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do </a:t>
            </a:r>
            <a:r>
              <a:rPr lang="en-US" dirty="0" err="1"/>
              <a:t>thuốc</a:t>
            </a:r>
            <a:r>
              <a:rPr lang="en-US" dirty="0"/>
              <a:t> (methotrexate, leflunomide):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telogen,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. </a:t>
            </a:r>
          </a:p>
          <a:p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Sjogren</a:t>
            </a:r>
            <a:r>
              <a:rPr lang="en-AU" dirty="0"/>
              <a:t>: </a:t>
            </a:r>
            <a:r>
              <a:rPr lang="en-AU" dirty="0" err="1"/>
              <a:t>khô</a:t>
            </a:r>
            <a:r>
              <a:rPr lang="en-AU" dirty="0"/>
              <a:t> da, </a:t>
            </a:r>
            <a:r>
              <a:rPr lang="en-AU" dirty="0" err="1"/>
              <a:t>kèm</a:t>
            </a:r>
            <a:r>
              <a:rPr lang="en-AU" dirty="0"/>
              <a:t> </a:t>
            </a:r>
            <a:r>
              <a:rPr lang="en-AU" dirty="0" err="1"/>
              <a:t>tóc</a:t>
            </a:r>
            <a:r>
              <a:rPr lang="en-AU" dirty="0"/>
              <a:t> </a:t>
            </a:r>
            <a:r>
              <a:rPr lang="en-AU" dirty="0" err="1"/>
              <a:t>khô</a:t>
            </a:r>
            <a:r>
              <a:rPr lang="en-AU" dirty="0"/>
              <a:t> </a:t>
            </a:r>
            <a:r>
              <a:rPr lang="en-AU" dirty="0" err="1"/>
              <a:t>và</a:t>
            </a:r>
            <a:r>
              <a:rPr lang="en-AU" dirty="0"/>
              <a:t> </a:t>
            </a:r>
            <a:r>
              <a:rPr lang="en-AU" dirty="0" err="1"/>
              <a:t>xỉn</a:t>
            </a:r>
            <a:r>
              <a:rPr lang="en-AU" dirty="0"/>
              <a:t> </a:t>
            </a:r>
            <a:r>
              <a:rPr lang="en-AU" dirty="0" err="1"/>
              <a:t>màu</a:t>
            </a:r>
            <a:r>
              <a:rPr lang="en-AU" dirty="0"/>
              <a:t>, </a:t>
            </a:r>
            <a:r>
              <a:rPr lang="en-AU" dirty="0" err="1"/>
              <a:t>thường</a:t>
            </a:r>
            <a:r>
              <a:rPr lang="en-AU" dirty="0"/>
              <a:t> </a:t>
            </a:r>
            <a:r>
              <a:rPr lang="en-AU" dirty="0" err="1"/>
              <a:t>kèm</a:t>
            </a:r>
            <a:r>
              <a:rPr lang="en-AU" dirty="0"/>
              <a:t> </a:t>
            </a:r>
            <a:r>
              <a:rPr lang="en-AU" dirty="0" err="1"/>
              <a:t>rụng</a:t>
            </a:r>
            <a:r>
              <a:rPr lang="en-AU" dirty="0"/>
              <a:t> </a:t>
            </a:r>
            <a:r>
              <a:rPr lang="en-AU" dirty="0" err="1"/>
              <a:t>tóc</a:t>
            </a:r>
            <a:r>
              <a:rPr lang="en-AU" dirty="0"/>
              <a:t> </a:t>
            </a:r>
            <a:r>
              <a:rPr lang="en-AU" dirty="0" err="1"/>
              <a:t>xơ</a:t>
            </a:r>
            <a:r>
              <a:rPr lang="en-AU" dirty="0"/>
              <a:t> </a:t>
            </a:r>
            <a:r>
              <a:rPr lang="en-AU" dirty="0" err="1"/>
              <a:t>hóa</a:t>
            </a:r>
            <a:r>
              <a:rPr lang="en-AU" dirty="0"/>
              <a:t> </a:t>
            </a:r>
            <a:r>
              <a:rPr lang="en-AU" dirty="0" err="1"/>
              <a:t>vùng</a:t>
            </a:r>
            <a:r>
              <a:rPr lang="en-AU" dirty="0"/>
              <a:t> </a:t>
            </a:r>
            <a:r>
              <a:rPr lang="en-AU" dirty="0" err="1"/>
              <a:t>trán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5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D9FB-0D9C-E3B5-8163-FAD30655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643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 err="1"/>
              <a:t>Tiếp</a:t>
            </a:r>
            <a:r>
              <a:rPr lang="en-AU" b="1" dirty="0"/>
              <a:t> </a:t>
            </a:r>
            <a:r>
              <a:rPr lang="en-AU" b="1" dirty="0" err="1"/>
              <a:t>cận</a:t>
            </a:r>
            <a:r>
              <a:rPr lang="en-AU" b="1" dirty="0"/>
              <a:t> </a:t>
            </a:r>
            <a:r>
              <a:rPr lang="en-AU" b="1" dirty="0" err="1"/>
              <a:t>chẩn</a:t>
            </a:r>
            <a:r>
              <a:rPr lang="en-AU" b="1" dirty="0"/>
              <a:t> </a:t>
            </a:r>
            <a:r>
              <a:rPr lang="en-AU" b="1" dirty="0" err="1"/>
              <a:t>đoán</a:t>
            </a:r>
            <a:r>
              <a:rPr lang="en-AU" b="1" dirty="0"/>
              <a:t> </a:t>
            </a:r>
            <a:r>
              <a:rPr lang="en-AU" b="1" dirty="0" err="1"/>
              <a:t>bệnh</a:t>
            </a:r>
            <a:r>
              <a:rPr lang="en-AU" b="1" dirty="0"/>
              <a:t> </a:t>
            </a:r>
            <a:r>
              <a:rPr lang="en-AU" b="1" dirty="0" err="1"/>
              <a:t>tự</a:t>
            </a:r>
            <a:r>
              <a:rPr lang="en-AU" b="1" dirty="0"/>
              <a:t> </a:t>
            </a:r>
            <a:r>
              <a:rPr lang="en-AU" b="1" dirty="0" err="1"/>
              <a:t>miễn</a:t>
            </a:r>
            <a:r>
              <a:rPr lang="en-AU" b="1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0414FB-BD25-4E61-685F-DA8D1B820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576467"/>
              </p:ext>
            </p:extLst>
          </p:nvPr>
        </p:nvGraphicFramePr>
        <p:xfrm>
          <a:off x="717176" y="1214078"/>
          <a:ext cx="10939503" cy="514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82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FF57-BB5A-6C4F-E3A5-D8D9D94B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68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/>
              <a:t>Miễn</a:t>
            </a:r>
            <a:r>
              <a:rPr lang="en-US" sz="3200" b="1" dirty="0"/>
              <a:t> </a:t>
            </a:r>
            <a:r>
              <a:rPr lang="en-US" sz="3200" b="1" dirty="0" err="1"/>
              <a:t>dịch</a:t>
            </a:r>
            <a:r>
              <a:rPr lang="en-US" sz="3200" b="1" dirty="0"/>
              <a:t> </a:t>
            </a:r>
            <a:r>
              <a:rPr lang="en-US" sz="3200" b="1" dirty="0" err="1"/>
              <a:t>huỳnh</a:t>
            </a:r>
            <a:r>
              <a:rPr lang="en-US" sz="3200" b="1" dirty="0"/>
              <a:t> </a:t>
            </a:r>
            <a:r>
              <a:rPr lang="en-US" sz="3200" b="1" dirty="0" err="1"/>
              <a:t>quang</a:t>
            </a:r>
            <a:r>
              <a:rPr lang="en-US" sz="3200" b="1" dirty="0"/>
              <a:t> </a:t>
            </a:r>
            <a:r>
              <a:rPr lang="en-US" sz="3200" b="1" dirty="0" err="1"/>
              <a:t>gián</a:t>
            </a:r>
            <a:r>
              <a:rPr lang="en-US" sz="3200" b="1" dirty="0"/>
              <a:t> </a:t>
            </a:r>
            <a:r>
              <a:rPr lang="en-US" sz="3200" b="1" dirty="0" err="1"/>
              <a:t>tiếp</a:t>
            </a:r>
            <a:r>
              <a:rPr lang="en-US" sz="3200" b="1" dirty="0"/>
              <a:t>: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vàng</a:t>
            </a:r>
            <a:r>
              <a:rPr lang="en-US" sz="3200" b="1" dirty="0"/>
              <a:t> ANA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410F-5B11-3EF3-1ECD-8CFCD020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" y="4272612"/>
            <a:ext cx="3689797" cy="927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b="1"/>
              <a:t>Multiplex: </a:t>
            </a:r>
          </a:p>
          <a:p>
            <a:pPr marL="0" indent="0" algn="ctr">
              <a:buNone/>
            </a:pPr>
            <a:r>
              <a:rPr lang="en-US" sz="2000" err="1"/>
              <a:t>Nhiều</a:t>
            </a:r>
            <a:r>
              <a:rPr lang="en-US" sz="2000"/>
              <a:t> </a:t>
            </a:r>
            <a:r>
              <a:rPr lang="en-US" sz="2000" err="1"/>
              <a:t>tự</a:t>
            </a:r>
            <a:r>
              <a:rPr lang="en-US" sz="2000"/>
              <a:t> </a:t>
            </a:r>
            <a:r>
              <a:rPr lang="en-US" sz="2000" err="1"/>
              <a:t>kháng</a:t>
            </a:r>
            <a:r>
              <a:rPr lang="en-US" sz="2000"/>
              <a:t> </a:t>
            </a:r>
            <a:r>
              <a:rPr lang="en-US" sz="2000" err="1"/>
              <a:t>thể</a:t>
            </a:r>
            <a:r>
              <a:rPr lang="en-US" sz="2000"/>
              <a:t>/test</a:t>
            </a:r>
          </a:p>
          <a:p>
            <a:pPr marL="0" indent="0" algn="ctr">
              <a:buNone/>
            </a:pP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CFEB0-DF08-1F6F-41D7-D26EE8BDF456}"/>
              </a:ext>
            </a:extLst>
          </p:cNvPr>
          <p:cNvSpPr txBox="1"/>
          <p:nvPr/>
        </p:nvSpPr>
        <p:spPr>
          <a:xfrm>
            <a:off x="3661503" y="4389549"/>
            <a:ext cx="431012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/>
              <a:t>Singleplex</a:t>
            </a:r>
            <a:r>
              <a:rPr lang="en-US" sz="2000" b="1"/>
              <a:t>: </a:t>
            </a:r>
          </a:p>
          <a:p>
            <a:pPr algn="ctr"/>
            <a:r>
              <a:rPr lang="en-US" sz="2000"/>
              <a:t>1 </a:t>
            </a:r>
            <a:r>
              <a:rPr lang="en-US" sz="2000" err="1"/>
              <a:t>tự</a:t>
            </a:r>
            <a:r>
              <a:rPr lang="en-US" sz="2000"/>
              <a:t> </a:t>
            </a:r>
            <a:r>
              <a:rPr lang="en-US" sz="2000" err="1"/>
              <a:t>kháng</a:t>
            </a:r>
            <a:r>
              <a:rPr lang="en-US" sz="2000"/>
              <a:t> </a:t>
            </a:r>
            <a:r>
              <a:rPr lang="en-US" sz="2000" err="1"/>
              <a:t>thể</a:t>
            </a:r>
            <a:r>
              <a:rPr lang="en-US" sz="2000"/>
              <a:t>/test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D9C1957-ED6E-BC79-2734-33F76A4AD03A}"/>
              </a:ext>
            </a:extLst>
          </p:cNvPr>
          <p:cNvSpPr/>
          <p:nvPr/>
        </p:nvSpPr>
        <p:spPr>
          <a:xfrm>
            <a:off x="745803" y="3163714"/>
            <a:ext cx="6299916" cy="983672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AA575E6-93BB-B195-A2D6-9BC6D06F422A}"/>
              </a:ext>
            </a:extLst>
          </p:cNvPr>
          <p:cNvSpPr/>
          <p:nvPr/>
        </p:nvSpPr>
        <p:spPr>
          <a:xfrm flipH="1" flipV="1">
            <a:off x="853127" y="2906137"/>
            <a:ext cx="6192592" cy="99440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3B9E4-FF64-9F3C-FF1D-55FDD5FF3612}"/>
              </a:ext>
            </a:extLst>
          </p:cNvPr>
          <p:cNvSpPr txBox="1"/>
          <p:nvPr/>
        </p:nvSpPr>
        <p:spPr>
          <a:xfrm>
            <a:off x="4303104" y="316742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/>
              <a:t>Xác</a:t>
            </a:r>
            <a:r>
              <a:rPr lang="en-US"/>
              <a:t> </a:t>
            </a:r>
            <a:r>
              <a:rPr lang="en-US" err="1"/>
              <a:t>định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85D41-A3F6-BA57-07B1-7569C164F35F}"/>
              </a:ext>
            </a:extLst>
          </p:cNvPr>
          <p:cNvSpPr txBox="1"/>
          <p:nvPr/>
        </p:nvSpPr>
        <p:spPr>
          <a:xfrm>
            <a:off x="321385" y="353232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solidFill>
                  <a:srgbClr val="FFFFFF"/>
                </a:solidFill>
              </a:rPr>
              <a:t>Sàng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lọc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4A18BC-0CC5-57F6-9EF1-2C362E6F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258" y="1924117"/>
            <a:ext cx="3638416" cy="4447907"/>
          </a:xfrm>
          <a:prstGeom prst="rect">
            <a:avLst/>
          </a:prstGeom>
        </p:spPr>
      </p:pic>
      <p:pic>
        <p:nvPicPr>
          <p:cNvPr id="10" name="Picture 9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79AE3ADC-FFB2-744B-1DFC-75769F29B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71" y="6375176"/>
            <a:ext cx="3790281" cy="375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BB8F66-B4E2-282F-9C1E-F2C6FF6AEC50}"/>
              </a:ext>
            </a:extLst>
          </p:cNvPr>
          <p:cNvSpPr txBox="1"/>
          <p:nvPr/>
        </p:nvSpPr>
        <p:spPr>
          <a:xfrm>
            <a:off x="8117398" y="1330036"/>
            <a:ext cx="38701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ANA: </a:t>
            </a:r>
            <a:r>
              <a:rPr lang="en-US" dirty="0" err="1"/>
              <a:t>miễn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huỳnh</a:t>
            </a:r>
            <a:r>
              <a:rPr lang="en-US" dirty="0"/>
              <a:t> </a:t>
            </a:r>
            <a:r>
              <a:rPr lang="en-US" dirty="0" err="1"/>
              <a:t>quang</a:t>
            </a:r>
            <a:r>
              <a:rPr lang="en-US" dirty="0"/>
              <a:t> -&gt; line blot (panel </a:t>
            </a:r>
            <a:r>
              <a:rPr lang="en-US" dirty="0" err="1"/>
              <a:t>bệnh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668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F629-E508-278A-60A4-2B9E7887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dirty="0" err="1"/>
              <a:t>Tỉ</a:t>
            </a:r>
            <a:r>
              <a:rPr lang="en-AU" sz="4000" dirty="0"/>
              <a:t> </a:t>
            </a:r>
            <a:r>
              <a:rPr lang="en-AU" sz="4000" dirty="0" err="1"/>
              <a:t>lệ</a:t>
            </a:r>
            <a:r>
              <a:rPr lang="en-AU" sz="4000" dirty="0"/>
              <a:t> </a:t>
            </a:r>
            <a:r>
              <a:rPr lang="en-AU" sz="4000" dirty="0" err="1"/>
              <a:t>các</a:t>
            </a:r>
            <a:r>
              <a:rPr lang="en-AU" sz="4000" dirty="0"/>
              <a:t> </a:t>
            </a:r>
            <a:r>
              <a:rPr lang="en-AU" sz="4000" dirty="0" err="1"/>
              <a:t>tự</a:t>
            </a:r>
            <a:r>
              <a:rPr lang="en-AU" sz="4000" dirty="0"/>
              <a:t> </a:t>
            </a:r>
            <a:r>
              <a:rPr lang="en-AU" sz="4000" dirty="0" err="1"/>
              <a:t>kháng</a:t>
            </a:r>
            <a:r>
              <a:rPr lang="en-AU" sz="4000" dirty="0"/>
              <a:t> </a:t>
            </a:r>
            <a:r>
              <a:rPr lang="en-AU" sz="4000" dirty="0" err="1"/>
              <a:t>thể</a:t>
            </a:r>
            <a:r>
              <a:rPr lang="en-AU" sz="4000" dirty="0"/>
              <a:t> </a:t>
            </a:r>
            <a:r>
              <a:rPr lang="en-AU" sz="4000" dirty="0" err="1"/>
              <a:t>xuất</a:t>
            </a:r>
            <a:r>
              <a:rPr lang="en-AU" sz="4000" dirty="0"/>
              <a:t> </a:t>
            </a:r>
            <a:r>
              <a:rPr lang="en-AU" sz="4000" dirty="0" err="1"/>
              <a:t>hiện</a:t>
            </a:r>
            <a:r>
              <a:rPr lang="en-AU" sz="4000" dirty="0"/>
              <a:t> </a:t>
            </a:r>
            <a:r>
              <a:rPr lang="en-AU" sz="4000" dirty="0" err="1"/>
              <a:t>trong</a:t>
            </a:r>
            <a:r>
              <a:rPr lang="en-AU" sz="4000" dirty="0"/>
              <a:t> </a:t>
            </a:r>
            <a:r>
              <a:rPr lang="en-AU" sz="4000" dirty="0" err="1"/>
              <a:t>các</a:t>
            </a:r>
            <a:r>
              <a:rPr lang="en-AU" sz="4000" dirty="0"/>
              <a:t> </a:t>
            </a:r>
            <a:r>
              <a:rPr lang="en-AU" sz="4000" dirty="0" err="1"/>
              <a:t>bệnh</a:t>
            </a:r>
            <a:r>
              <a:rPr lang="en-AU" sz="4000" dirty="0"/>
              <a:t> </a:t>
            </a:r>
            <a:r>
              <a:rPr lang="en-AU" sz="4000" dirty="0" err="1"/>
              <a:t>lý</a:t>
            </a:r>
            <a:r>
              <a:rPr lang="en-AU" sz="4000" dirty="0"/>
              <a:t>  </a:t>
            </a:r>
            <a:r>
              <a:rPr lang="en-AU" sz="4000" dirty="0" err="1"/>
              <a:t>tự</a:t>
            </a:r>
            <a:r>
              <a:rPr lang="en-AU" sz="4000" dirty="0"/>
              <a:t> </a:t>
            </a:r>
            <a:r>
              <a:rPr lang="en-AU" sz="4000" dirty="0" err="1"/>
              <a:t>miễn</a:t>
            </a:r>
            <a:r>
              <a:rPr lang="en-AU" sz="4000" dirty="0"/>
              <a:t> </a:t>
            </a:r>
            <a:r>
              <a:rPr lang="en-AU" sz="4000" dirty="0" err="1"/>
              <a:t>hệ</a:t>
            </a:r>
            <a:r>
              <a:rPr lang="en-AU" sz="4000" dirty="0"/>
              <a:t> </a:t>
            </a:r>
            <a:r>
              <a:rPr lang="en-AU" sz="4000" dirty="0" err="1"/>
              <a:t>thống</a:t>
            </a:r>
            <a:r>
              <a:rPr lang="en-AU" sz="4000" dirty="0"/>
              <a:t> </a:t>
            </a:r>
            <a:r>
              <a:rPr lang="en-AU" sz="4000" dirty="0" err="1"/>
              <a:t>và</a:t>
            </a:r>
            <a:r>
              <a:rPr lang="en-AU" sz="4000" dirty="0"/>
              <a:t> </a:t>
            </a:r>
            <a:r>
              <a:rPr lang="en-AU" sz="4000" dirty="0" err="1"/>
              <a:t>người</a:t>
            </a:r>
            <a:r>
              <a:rPr lang="en-AU" sz="4000" dirty="0"/>
              <a:t> </a:t>
            </a:r>
            <a:r>
              <a:rPr lang="en-AU" sz="4000" dirty="0" err="1"/>
              <a:t>khỏe</a:t>
            </a:r>
            <a:r>
              <a:rPr lang="en-AU" sz="4000" dirty="0"/>
              <a:t> </a:t>
            </a:r>
            <a:r>
              <a:rPr lang="en-AU" sz="4000" dirty="0" err="1"/>
              <a:t>mạnh</a:t>
            </a:r>
            <a:endParaRPr lang="en-AU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95BE3F-492E-472A-EA36-F09674A6C7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1631" y="2014088"/>
          <a:ext cx="9430186" cy="3901440"/>
        </p:xfrm>
        <a:graphic>
          <a:graphicData uri="http://schemas.openxmlformats.org/drawingml/2006/table">
            <a:tbl>
              <a:tblPr/>
              <a:tblGrid>
                <a:gridCol w="1767194">
                  <a:extLst>
                    <a:ext uri="{9D8B030D-6E8A-4147-A177-3AD203B41FA5}">
                      <a16:colId xmlns:a16="http://schemas.microsoft.com/office/drawing/2014/main" val="991080209"/>
                    </a:ext>
                  </a:extLst>
                </a:gridCol>
                <a:gridCol w="1434731">
                  <a:extLst>
                    <a:ext uri="{9D8B030D-6E8A-4147-A177-3AD203B41FA5}">
                      <a16:colId xmlns:a16="http://schemas.microsoft.com/office/drawing/2014/main" val="3755767397"/>
                    </a:ext>
                  </a:extLst>
                </a:gridCol>
                <a:gridCol w="1357631">
                  <a:extLst>
                    <a:ext uri="{9D8B030D-6E8A-4147-A177-3AD203B41FA5}">
                      <a16:colId xmlns:a16="http://schemas.microsoft.com/office/drawing/2014/main" val="3193070450"/>
                    </a:ext>
                  </a:extLst>
                </a:gridCol>
                <a:gridCol w="1283800">
                  <a:extLst>
                    <a:ext uri="{9D8B030D-6E8A-4147-A177-3AD203B41FA5}">
                      <a16:colId xmlns:a16="http://schemas.microsoft.com/office/drawing/2014/main" val="2209530343"/>
                    </a:ext>
                  </a:extLst>
                </a:gridCol>
                <a:gridCol w="1332251">
                  <a:extLst>
                    <a:ext uri="{9D8B030D-6E8A-4147-A177-3AD203B41FA5}">
                      <a16:colId xmlns:a16="http://schemas.microsoft.com/office/drawing/2014/main" val="2468027575"/>
                    </a:ext>
                  </a:extLst>
                </a:gridCol>
                <a:gridCol w="1332251">
                  <a:extLst>
                    <a:ext uri="{9D8B030D-6E8A-4147-A177-3AD203B41FA5}">
                      <a16:colId xmlns:a16="http://schemas.microsoft.com/office/drawing/2014/main" val="3214069892"/>
                    </a:ext>
                  </a:extLst>
                </a:gridCol>
                <a:gridCol w="922328">
                  <a:extLst>
                    <a:ext uri="{9D8B030D-6E8A-4147-A177-3AD203B41FA5}">
                      <a16:colId xmlns:a16="http://schemas.microsoft.com/office/drawing/2014/main" val="2911186933"/>
                    </a:ext>
                  </a:extLst>
                </a:gridCol>
              </a:tblGrid>
              <a:tr h="21528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Kháng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357371"/>
                  </a:ext>
                </a:extLst>
              </a:tr>
              <a:tr h="215285">
                <a:tc v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SSc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SjS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IIM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MCTD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82003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dsDNA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40-70%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65799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Chromatin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40-70%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5-18%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118250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RNP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10-40%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en-US" sz="1600" b="0" i="0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40623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637030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SS-A/Ro60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40-70%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3-10%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60-90%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70583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Ro52/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40-70%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15-30%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70-90%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25-50%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22546"/>
                  </a:ext>
                </a:extLst>
              </a:tr>
              <a:tr h="4305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TRIM21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SS-B/La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15-30%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60-80%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29013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latin typeface="+mn-lt"/>
                        </a:rPr>
                        <a:t>Scl-70 (topo I)</a:t>
                      </a:r>
                    </a:p>
                  </a:txBody>
                  <a:tcPr marL="4572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</a:rPr>
                        <a:t>0-5%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+mn-lt"/>
                        </a:rPr>
                        <a:t>20-40%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4958833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Jo-1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15-30%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28462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Centromere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2-5%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20-40%</a:t>
                      </a:r>
                      <a:r>
                        <a:rPr lang="en-US" sz="1600" b="0" i="0" u="none" strike="noStrike" baseline="3000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2-5%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387553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RNA Pol III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5-25%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335509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Ribosomal P</a:t>
                      </a: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10-30%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043594"/>
                  </a:ext>
                </a:extLst>
              </a:tr>
              <a:tr h="2152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PM/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Scl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5-10%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9463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DB4589-1118-5716-421C-080EB6B2F66C}"/>
              </a:ext>
            </a:extLst>
          </p:cNvPr>
          <p:cNvSpPr txBox="1"/>
          <p:nvPr/>
        </p:nvSpPr>
        <p:spPr>
          <a:xfrm>
            <a:off x="721283" y="6273225"/>
            <a:ext cx="106325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/>
              <a:t>1. N Engl J Med. 2003 Oct 16;349(16):1526-33. 2. </a:t>
            </a:r>
            <a:r>
              <a:rPr lang="en-AU" sz="800" err="1"/>
              <a:t>Aringer</a:t>
            </a:r>
            <a:r>
              <a:rPr lang="en-AU" sz="800"/>
              <a:t> M. Ann Rheum Dis. 2019;78:1151. 3. </a:t>
            </a:r>
            <a:r>
              <a:rPr lang="en-AU" sz="800" err="1"/>
              <a:t>Shiboski</a:t>
            </a:r>
            <a:r>
              <a:rPr lang="en-AU" sz="800"/>
              <a:t> CH. Arthritis </a:t>
            </a:r>
            <a:r>
              <a:rPr lang="en-AU" sz="800" err="1"/>
              <a:t>Rheumatol</a:t>
            </a:r>
            <a:r>
              <a:rPr lang="en-AU" sz="800"/>
              <a:t>. 2017;69(1):35. 4. Lundberg IE. Arthritis </a:t>
            </a:r>
            <a:r>
              <a:rPr lang="en-AU" sz="800" err="1"/>
              <a:t>Rheumatol</a:t>
            </a:r>
            <a:r>
              <a:rPr lang="en-AU" sz="800"/>
              <a:t>. 2017;69(12):2271. </a:t>
            </a:r>
            <a:br>
              <a:rPr lang="en-AU" sz="800"/>
            </a:br>
            <a:r>
              <a:rPr lang="en-AU" sz="800"/>
              <a:t>5. Alarcón-Segovia D. J </a:t>
            </a:r>
            <a:r>
              <a:rPr lang="en-AU" sz="800" err="1"/>
              <a:t>Rheumatol</a:t>
            </a:r>
            <a:r>
              <a:rPr lang="en-AU" sz="800"/>
              <a:t>. 1989;16(3):328. 6. Tanaka Y. Modern Rheumatology. 2021;31(1):29. 7. van den </a:t>
            </a:r>
            <a:r>
              <a:rPr lang="en-AU" sz="800" err="1"/>
              <a:t>Hoogen</a:t>
            </a:r>
            <a:r>
              <a:rPr lang="en-AU" sz="800"/>
              <a:t> F. Arthritis Rheum. 2013;65(11):2737. 8. </a:t>
            </a:r>
            <a:r>
              <a:rPr lang="en-AU" sz="800" err="1"/>
              <a:t>Aletaha</a:t>
            </a:r>
            <a:r>
              <a:rPr lang="en-AU" sz="800"/>
              <a:t> D. Arthritis Rheum. 2010;62(9):2569. </a:t>
            </a:r>
            <a:br>
              <a:rPr lang="en-AU" sz="800"/>
            </a:br>
            <a:r>
              <a:rPr lang="en-AU" sz="800"/>
              <a:t>9. Mahler M et al. J Immunol Res. 2014; 2014: 315179.</a:t>
            </a:r>
          </a:p>
          <a:p>
            <a:endParaRPr lang="en-AU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11821-7DF4-4329-8734-877F61451D2C}"/>
              </a:ext>
            </a:extLst>
          </p:cNvPr>
          <p:cNvSpPr txBox="1"/>
          <p:nvPr/>
        </p:nvSpPr>
        <p:spPr>
          <a:xfrm>
            <a:off x="10090006" y="2153799"/>
            <a:ext cx="21019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AARD: Các </a:t>
            </a:r>
            <a:r>
              <a:rPr lang="en-AU" sz="1600" dirty="0" err="1"/>
              <a:t>kháng</a:t>
            </a:r>
            <a:r>
              <a:rPr lang="en-AU" sz="1600" dirty="0"/>
              <a:t> </a:t>
            </a:r>
            <a:r>
              <a:rPr lang="en-AU" sz="1600" dirty="0" err="1"/>
              <a:t>thể</a:t>
            </a:r>
            <a:r>
              <a:rPr lang="en-AU" sz="1600" dirty="0"/>
              <a:t> </a:t>
            </a:r>
            <a:r>
              <a:rPr lang="en-AU" sz="1600" dirty="0" err="1"/>
              <a:t>liên</a:t>
            </a:r>
            <a:r>
              <a:rPr lang="en-AU" sz="1600" dirty="0"/>
              <a:t> </a:t>
            </a:r>
            <a:r>
              <a:rPr lang="en-AU" sz="1600" dirty="0" err="1"/>
              <a:t>quan</a:t>
            </a:r>
            <a:r>
              <a:rPr lang="en-AU" sz="1600" dirty="0"/>
              <a:t> </a:t>
            </a:r>
            <a:r>
              <a:rPr lang="en-AU" sz="1600" dirty="0" err="1"/>
              <a:t>đến</a:t>
            </a:r>
            <a:r>
              <a:rPr lang="en-AU" sz="1600" dirty="0"/>
              <a:t> </a:t>
            </a:r>
            <a:r>
              <a:rPr lang="en-AU" sz="1600" dirty="0" err="1"/>
              <a:t>bệnh</a:t>
            </a:r>
            <a:r>
              <a:rPr lang="en-AU" sz="1600" dirty="0"/>
              <a:t> </a:t>
            </a:r>
            <a:r>
              <a:rPr lang="en-AU" sz="1600" dirty="0" err="1"/>
              <a:t>lý</a:t>
            </a:r>
            <a:r>
              <a:rPr lang="en-AU" sz="1600" dirty="0"/>
              <a:t> </a:t>
            </a:r>
            <a:r>
              <a:rPr lang="en-AU" sz="1600" dirty="0" err="1"/>
              <a:t>khớp</a:t>
            </a:r>
            <a:r>
              <a:rPr lang="en-AU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SLE: lupus </a:t>
            </a:r>
            <a:r>
              <a:rPr lang="en-AU" sz="1600" dirty="0" err="1"/>
              <a:t>đỏ</a:t>
            </a:r>
            <a:r>
              <a:rPr lang="en-AU" sz="1600" dirty="0"/>
              <a:t> </a:t>
            </a:r>
            <a:r>
              <a:rPr lang="en-AU" sz="1600" dirty="0" err="1"/>
              <a:t>hệ</a:t>
            </a:r>
            <a:r>
              <a:rPr lang="en-AU" sz="1600" dirty="0"/>
              <a:t> </a:t>
            </a:r>
            <a:r>
              <a:rPr lang="en-AU" sz="1600" dirty="0" err="1"/>
              <a:t>thống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/>
              <a:t>SSc</a:t>
            </a:r>
            <a:r>
              <a:rPr lang="en-AU" sz="1600" dirty="0"/>
              <a:t>: </a:t>
            </a:r>
            <a:r>
              <a:rPr lang="en-AU" sz="1600" dirty="0" err="1"/>
              <a:t>xơ</a:t>
            </a:r>
            <a:r>
              <a:rPr lang="en-AU" sz="1600" dirty="0"/>
              <a:t> </a:t>
            </a:r>
            <a:r>
              <a:rPr lang="en-AU" sz="1600" dirty="0" err="1"/>
              <a:t>cứng</a:t>
            </a:r>
            <a:r>
              <a:rPr lang="en-AU" sz="1600" dirty="0"/>
              <a:t> </a:t>
            </a:r>
            <a:r>
              <a:rPr lang="en-AU" sz="1600" dirty="0" err="1"/>
              <a:t>hệ</a:t>
            </a:r>
            <a:r>
              <a:rPr lang="en-AU" sz="1600" dirty="0"/>
              <a:t> </a:t>
            </a:r>
            <a:r>
              <a:rPr lang="en-AU" sz="1600" dirty="0" err="1"/>
              <a:t>thống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/>
              <a:t>SjS</a:t>
            </a:r>
            <a:r>
              <a:rPr lang="en-AU" sz="1600" dirty="0"/>
              <a:t>: </a:t>
            </a:r>
            <a:r>
              <a:rPr lang="en-AU" sz="1600" dirty="0" err="1"/>
              <a:t>hội</a:t>
            </a:r>
            <a:r>
              <a:rPr lang="en-AU" sz="1600" dirty="0"/>
              <a:t> </a:t>
            </a:r>
            <a:r>
              <a:rPr lang="en-AU" sz="1600" dirty="0" err="1"/>
              <a:t>chứng</a:t>
            </a:r>
            <a:r>
              <a:rPr lang="en-AU" sz="1600" dirty="0"/>
              <a:t> Sjogren’s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IIM: </a:t>
            </a:r>
            <a:r>
              <a:rPr lang="en-AU" sz="1600" dirty="0" err="1"/>
              <a:t>nhóm</a:t>
            </a:r>
            <a:r>
              <a:rPr lang="en-AU" sz="1600" dirty="0"/>
              <a:t> </a:t>
            </a:r>
            <a:r>
              <a:rPr lang="en-AU" sz="1600" dirty="0" err="1"/>
              <a:t>bệnh</a:t>
            </a:r>
            <a:r>
              <a:rPr lang="en-AU" sz="1600" dirty="0"/>
              <a:t> </a:t>
            </a:r>
            <a:r>
              <a:rPr lang="en-AU" sz="1600" dirty="0" err="1"/>
              <a:t>cơ</a:t>
            </a:r>
            <a:r>
              <a:rPr lang="en-AU" sz="1600" dirty="0"/>
              <a:t> </a:t>
            </a:r>
            <a:r>
              <a:rPr lang="en-AU" sz="1600" dirty="0" err="1"/>
              <a:t>vô</a:t>
            </a:r>
            <a:r>
              <a:rPr lang="en-AU" sz="1600" dirty="0"/>
              <a:t> </a:t>
            </a:r>
            <a:r>
              <a:rPr lang="en-AU" sz="1600" dirty="0" err="1"/>
              <a:t>căn</a:t>
            </a:r>
            <a:r>
              <a:rPr lang="en-AU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MCTD: </a:t>
            </a:r>
            <a:r>
              <a:rPr lang="en-AU" sz="1600" dirty="0" err="1"/>
              <a:t>nhóm</a:t>
            </a:r>
            <a:r>
              <a:rPr lang="en-AU" sz="1600" dirty="0"/>
              <a:t> </a:t>
            </a:r>
            <a:r>
              <a:rPr lang="en-AU" sz="1600" dirty="0" err="1"/>
              <a:t>bệnh</a:t>
            </a:r>
            <a:r>
              <a:rPr lang="en-AU" sz="1600" dirty="0"/>
              <a:t> </a:t>
            </a:r>
            <a:r>
              <a:rPr lang="en-AU" sz="1600" dirty="0" err="1"/>
              <a:t>mô</a:t>
            </a:r>
            <a:r>
              <a:rPr lang="en-AU" sz="1600" dirty="0"/>
              <a:t> </a:t>
            </a:r>
            <a:r>
              <a:rPr lang="en-AU" sz="1600" dirty="0" err="1"/>
              <a:t>liên</a:t>
            </a:r>
            <a:r>
              <a:rPr lang="en-AU" sz="1600" dirty="0"/>
              <a:t> </a:t>
            </a:r>
            <a:r>
              <a:rPr lang="en-AU" sz="1600" dirty="0" err="1"/>
              <a:t>kết</a:t>
            </a:r>
            <a:r>
              <a:rPr lang="en-AU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HI: </a:t>
            </a:r>
            <a:r>
              <a:rPr lang="en-AU" sz="1600" dirty="0" err="1"/>
              <a:t>người</a:t>
            </a:r>
            <a:r>
              <a:rPr lang="en-AU" sz="1600" dirty="0"/>
              <a:t> </a:t>
            </a:r>
            <a:r>
              <a:rPr lang="en-AU" sz="1600" dirty="0" err="1"/>
              <a:t>khỏe</a:t>
            </a:r>
            <a:r>
              <a:rPr lang="en-AU" sz="1600" dirty="0"/>
              <a:t> </a:t>
            </a:r>
            <a:r>
              <a:rPr lang="en-AU" sz="1600" dirty="0" err="1"/>
              <a:t>mạnh</a:t>
            </a:r>
            <a:r>
              <a:rPr lang="en-A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89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80DE-4590-5BE7-FF36-80E82C40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Nguyên </a:t>
            </a:r>
            <a:r>
              <a:rPr lang="en-AU" b="1" dirty="0" err="1"/>
              <a:t>tắc</a:t>
            </a:r>
            <a:r>
              <a:rPr lang="en-AU" b="1" dirty="0"/>
              <a:t> </a:t>
            </a:r>
            <a:r>
              <a:rPr lang="en-AU" b="1" dirty="0" err="1"/>
              <a:t>điều</a:t>
            </a:r>
            <a:r>
              <a:rPr lang="en-AU" b="1" dirty="0"/>
              <a:t> </a:t>
            </a:r>
            <a:r>
              <a:rPr lang="en-AU" b="1" dirty="0" err="1"/>
              <a:t>trị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0236-83FB-9D99-E3EC-6E472B687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b="1" dirty="0"/>
              <a:t>Phân loại trước tiên: </a:t>
            </a:r>
            <a:r>
              <a:rPr lang="vi-VN" b="1" dirty="0" err="1"/>
              <a:t>scarring</a:t>
            </a:r>
            <a:r>
              <a:rPr lang="vi-VN" b="1" dirty="0"/>
              <a:t> </a:t>
            </a:r>
            <a:r>
              <a:rPr lang="vi-VN" b="1" dirty="0" err="1"/>
              <a:t>vs</a:t>
            </a:r>
            <a:r>
              <a:rPr lang="vi-VN" b="1" dirty="0"/>
              <a:t> non-</a:t>
            </a:r>
            <a:r>
              <a:rPr lang="vi-VN" b="1" dirty="0" err="1"/>
              <a:t>scarring</a:t>
            </a:r>
            <a:r>
              <a:rPr lang="vi-VN" b="1" dirty="0"/>
              <a:t> </a:t>
            </a:r>
            <a:r>
              <a:rPr lang="vi-VN" b="1" dirty="0" err="1"/>
              <a:t>alopecia</a:t>
            </a:r>
            <a:br>
              <a:rPr lang="vi-VN" dirty="0"/>
            </a:br>
            <a:r>
              <a:rPr lang="en-AU" dirty="0"/>
              <a:t>- </a:t>
            </a:r>
            <a:r>
              <a:rPr lang="vi-VN" dirty="0"/>
              <a:t> </a:t>
            </a:r>
            <a:r>
              <a:rPr lang="vi-VN" dirty="0" err="1"/>
              <a:t>scarring</a:t>
            </a:r>
            <a:r>
              <a:rPr lang="vi-VN" dirty="0"/>
              <a:t>: nguy cơ mất nang vĩnh viễn → điều trị sớm, tích cực.</a:t>
            </a:r>
            <a:br>
              <a:rPr lang="vi-VN" dirty="0"/>
            </a:br>
            <a:r>
              <a:rPr lang="en-AU" dirty="0"/>
              <a:t>-</a:t>
            </a:r>
            <a:r>
              <a:rPr lang="vi-VN" dirty="0"/>
              <a:t> non-</a:t>
            </a:r>
            <a:r>
              <a:rPr lang="vi-VN" dirty="0" err="1"/>
              <a:t>scarring</a:t>
            </a:r>
            <a:r>
              <a:rPr lang="vi-VN" dirty="0"/>
              <a:t>: có khả năng mọc lại, tập trung kiểm soát viêm + hỗ trợ mọc tóc.</a:t>
            </a:r>
          </a:p>
          <a:p>
            <a:r>
              <a:rPr lang="vi-VN" b="1" dirty="0"/>
              <a:t>Điều trị nguyên nhân gốc</a:t>
            </a:r>
            <a:r>
              <a:rPr lang="vi-VN" dirty="0"/>
              <a:t>: kiểm soát bệnh tự miễn hệ thống</a:t>
            </a:r>
          </a:p>
          <a:p>
            <a:r>
              <a:rPr lang="vi-VN" b="1" dirty="0"/>
              <a:t>Phối hợp đa chuyên khoa</a:t>
            </a:r>
            <a:r>
              <a:rPr lang="vi-VN" dirty="0"/>
              <a:t>: da liễu, khớp, </a:t>
            </a:r>
            <a:r>
              <a:rPr lang="en-AU" dirty="0" err="1"/>
              <a:t>miễn</a:t>
            </a:r>
            <a:r>
              <a:rPr lang="en-AU" dirty="0"/>
              <a:t> </a:t>
            </a:r>
            <a:r>
              <a:rPr lang="en-AU" dirty="0" err="1"/>
              <a:t>dịch</a:t>
            </a:r>
            <a:r>
              <a:rPr lang="en-AU" dirty="0"/>
              <a:t> </a:t>
            </a:r>
            <a:r>
              <a:rPr lang="en-AU" dirty="0" err="1"/>
              <a:t>lâm</a:t>
            </a:r>
            <a:r>
              <a:rPr lang="en-AU" dirty="0"/>
              <a:t> </a:t>
            </a:r>
            <a:r>
              <a:rPr lang="en-AU" dirty="0" err="1"/>
              <a:t>sàng</a:t>
            </a:r>
            <a:endParaRPr lang="vi-VN" dirty="0"/>
          </a:p>
          <a:p>
            <a:r>
              <a:rPr lang="vi-VN" b="1" dirty="0"/>
              <a:t>Theo dõi lâu dài</a:t>
            </a:r>
            <a:r>
              <a:rPr lang="vi-VN" dirty="0"/>
              <a:t>: nguy cơ tái phát cao, đặc biệt </a:t>
            </a:r>
            <a:r>
              <a:rPr lang="en-AU" dirty="0" err="1"/>
              <a:t>nguy</a:t>
            </a:r>
            <a:r>
              <a:rPr lang="en-AU" dirty="0"/>
              <a:t> </a:t>
            </a:r>
            <a:r>
              <a:rPr lang="en-AU" dirty="0" err="1"/>
              <a:t>cơ</a:t>
            </a:r>
            <a:r>
              <a:rPr lang="en-AU" dirty="0"/>
              <a:t> </a:t>
            </a:r>
            <a:r>
              <a:rPr lang="en-AU" dirty="0" err="1"/>
              <a:t>tiến</a:t>
            </a:r>
            <a:r>
              <a:rPr lang="en-AU" dirty="0"/>
              <a:t> </a:t>
            </a:r>
            <a:r>
              <a:rPr lang="en-AU" dirty="0" err="1"/>
              <a:t>triển</a:t>
            </a:r>
            <a:r>
              <a:rPr lang="en-AU" dirty="0"/>
              <a:t> </a:t>
            </a:r>
            <a:r>
              <a:rPr lang="en-AU" dirty="0" err="1"/>
              <a:t>thành</a:t>
            </a:r>
            <a:r>
              <a:rPr lang="en-AU" dirty="0"/>
              <a:t> SLE ở </a:t>
            </a:r>
            <a:r>
              <a:rPr lang="en-AU" dirty="0" err="1"/>
              <a:t>những</a:t>
            </a:r>
            <a:r>
              <a:rPr lang="en-AU" dirty="0"/>
              <a:t> </a:t>
            </a:r>
            <a:r>
              <a:rPr lang="en-AU" dirty="0" err="1"/>
              <a:t>bệnh</a:t>
            </a:r>
            <a:r>
              <a:rPr lang="en-AU" dirty="0"/>
              <a:t> </a:t>
            </a:r>
            <a:r>
              <a:rPr lang="en-AU" dirty="0" err="1"/>
              <a:t>nhân</a:t>
            </a:r>
            <a:r>
              <a:rPr lang="en-AU" dirty="0"/>
              <a:t> </a:t>
            </a:r>
            <a:r>
              <a:rPr lang="en-AU" dirty="0" err="1"/>
              <a:t>có</a:t>
            </a:r>
            <a:r>
              <a:rPr lang="en-AU" dirty="0"/>
              <a:t> lupus da</a:t>
            </a:r>
            <a:endParaRPr lang="vi-VN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276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AU" sz="4000" b="1">
                <a:solidFill>
                  <a:srgbClr val="FFFFFF"/>
                </a:solidFill>
              </a:rPr>
              <a:t>Kết luận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DFAC4B1-54AF-A3B1-E7F5-88295F152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41095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6AE6-8553-392A-0A62-A16804DB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Mục</a:t>
            </a:r>
            <a:r>
              <a:rPr lang="en-AU" dirty="0"/>
              <a:t> </a:t>
            </a:r>
            <a:r>
              <a:rPr lang="en-AU" dirty="0" err="1"/>
              <a:t>tiêu</a:t>
            </a:r>
            <a:r>
              <a:rPr lang="en-AU" dirty="0"/>
              <a:t> </a:t>
            </a:r>
            <a:r>
              <a:rPr lang="en-AU" dirty="0" err="1"/>
              <a:t>học</a:t>
            </a:r>
            <a:r>
              <a:rPr lang="en-AU" dirty="0"/>
              <a:t> </a:t>
            </a:r>
            <a:r>
              <a:rPr lang="en-AU" dirty="0" err="1"/>
              <a:t>tập</a:t>
            </a:r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2448-E196-7886-7427-27C6CC337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3999"/>
            <a:ext cx="10515600" cy="3382963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1. Mô tả các rối loạn về tóc có thể gặp trong các bệnh lý tự miễn </a:t>
            </a:r>
            <a:endParaRPr lang="en-AU" dirty="0"/>
          </a:p>
          <a:p>
            <a:pPr marL="0" indent="0">
              <a:buNone/>
            </a:pPr>
            <a:r>
              <a:rPr lang="vi-VN" dirty="0"/>
              <a:t>2. Mô tả cơ chế sinh lý bệnh liên kết giữa bệnh lý tự miễn và các rối loạn nang tóc </a:t>
            </a:r>
            <a:endParaRPr lang="en-AU" dirty="0"/>
          </a:p>
          <a:p>
            <a:pPr marL="0" indent="0">
              <a:buNone/>
            </a:pPr>
            <a:r>
              <a:rPr lang="vi-VN" dirty="0"/>
              <a:t>3. Tiếp cận từ các biểu hiện rụng tóc đến thiết lập chẩn đoán bệnh lý tự miễn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152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Tổng</a:t>
            </a:r>
            <a:r>
              <a:rPr lang="en-AU" b="1" dirty="0"/>
              <a:t> </a:t>
            </a:r>
            <a:r>
              <a:rPr lang="en-AU" b="1" dirty="0" err="1"/>
              <a:t>quan</a:t>
            </a:r>
            <a:r>
              <a:rPr lang="en-AU" b="1" dirty="0"/>
              <a:t>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95" y="2325675"/>
            <a:ext cx="5611134" cy="3065730"/>
          </a:xfrm>
        </p:spPr>
        <p:txBody>
          <a:bodyPr>
            <a:normAutofit/>
          </a:bodyPr>
          <a:lstStyle/>
          <a:p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loạn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Oldie of the Day: Celebrities When They Were Young (43 pics)">
            <a:extLst>
              <a:ext uri="{FF2B5EF4-FFF2-40B4-BE49-F238E27FC236}">
                <a16:creationId xmlns:a16="http://schemas.microsoft.com/office/drawing/2014/main" id="{6FE073B5-1197-D451-66B3-463521BE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22" y="1820938"/>
            <a:ext cx="3933585" cy="221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75588-1A77-88CD-0E5B-7E67578CC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222" y="4349525"/>
            <a:ext cx="3933584" cy="221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D9E79B-077F-A3A6-8A31-4B2FE595D9D8}"/>
              </a:ext>
            </a:extLst>
          </p:cNvPr>
          <p:cNvSpPr txBox="1"/>
          <p:nvPr/>
        </p:nvSpPr>
        <p:spPr>
          <a:xfrm>
            <a:off x="10517807" y="2228671"/>
            <a:ext cx="154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Lupus ban </a:t>
            </a:r>
            <a:r>
              <a:rPr lang="en-AU" dirty="0" err="1"/>
              <a:t>đỏ</a:t>
            </a:r>
            <a:r>
              <a:rPr lang="en-AU" dirty="0"/>
              <a:t> </a:t>
            </a:r>
            <a:r>
              <a:rPr lang="en-AU" dirty="0" err="1"/>
              <a:t>dạng</a:t>
            </a:r>
            <a:r>
              <a:rPr lang="en-AU" dirty="0"/>
              <a:t> </a:t>
            </a:r>
            <a:r>
              <a:rPr lang="en-AU" dirty="0" err="1"/>
              <a:t>đĩa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3D513-30F2-1AA9-2FFD-0AFD84D328A6}"/>
              </a:ext>
            </a:extLst>
          </p:cNvPr>
          <p:cNvSpPr txBox="1"/>
          <p:nvPr/>
        </p:nvSpPr>
        <p:spPr>
          <a:xfrm>
            <a:off x="10517807" y="4726337"/>
            <a:ext cx="154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Viêm</a:t>
            </a:r>
            <a:r>
              <a:rPr lang="en-AU" dirty="0"/>
              <a:t> </a:t>
            </a:r>
            <a:r>
              <a:rPr lang="en-AU" dirty="0" err="1"/>
              <a:t>khớp</a:t>
            </a:r>
            <a:r>
              <a:rPr lang="en-AU" dirty="0"/>
              <a:t> do lupus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20818-D5E8-E165-D1FA-58A561BC0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80DF-3BED-5CB5-99DC-05851CC9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Tổng</a:t>
            </a:r>
            <a:r>
              <a:rPr lang="en-AU" b="1" dirty="0"/>
              <a:t> </a:t>
            </a:r>
            <a:r>
              <a:rPr lang="en-AU" b="1" dirty="0" err="1"/>
              <a:t>quan</a:t>
            </a:r>
            <a:r>
              <a:rPr lang="en-AU" b="1" dirty="0"/>
              <a:t> </a:t>
            </a: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168D3-459E-409D-70BD-91BC62A1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65" y="1690688"/>
            <a:ext cx="4654401" cy="4351338"/>
          </a:xfrm>
        </p:spPr>
        <p:txBody>
          <a:bodyPr>
            <a:normAutofit fontScale="85000" lnSpcReduction="10000"/>
          </a:bodyPr>
          <a:lstStyle/>
          <a:p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100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1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100" dirty="0" err="1">
                <a:latin typeface="Arial" panose="020B0604020202020204" pitchFamily="34" charset="0"/>
                <a:cs typeface="Arial" panose="020B0604020202020204" pitchFamily="34" charset="0"/>
              </a:rPr>
              <a:t>sẹo</a:t>
            </a:r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 (non-scarring alopecia) </a:t>
            </a:r>
          </a:p>
          <a:p>
            <a:pPr lvl="1"/>
            <a:r>
              <a:rPr lang="en-AU" sz="2100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1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1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100" dirty="0" err="1">
                <a:latin typeface="Arial" panose="020B0604020202020204" pitchFamily="34" charset="0"/>
                <a:cs typeface="Arial" panose="020B0604020202020204" pitchFamily="34" charset="0"/>
              </a:rPr>
              <a:t>sẹo</a:t>
            </a:r>
            <a:r>
              <a:rPr lang="en-AU" sz="2100" dirty="0">
                <a:latin typeface="Arial" panose="020B0604020202020204" pitchFamily="34" charset="0"/>
                <a:cs typeface="Arial" panose="020B0604020202020204" pitchFamily="34" charset="0"/>
              </a:rPr>
              <a:t> (scarring alopecia)</a:t>
            </a:r>
          </a:p>
          <a:p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lupus ban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(DLE)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lupus ban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miễn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(methotrexate, cyclophosphamide,…):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A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endParaRPr lang="en-A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6C76E-66E6-A340-A133-706089551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64" y="1348003"/>
            <a:ext cx="5860970" cy="54075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9527BB-9B37-F857-171F-BD662A92BA83}"/>
              </a:ext>
            </a:extLst>
          </p:cNvPr>
          <p:cNvSpPr/>
          <p:nvPr/>
        </p:nvSpPr>
        <p:spPr>
          <a:xfrm>
            <a:off x="5932627" y="3306470"/>
            <a:ext cx="5647335" cy="5925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75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err="1"/>
              <a:t>Cơ</a:t>
            </a:r>
            <a:r>
              <a:rPr b="1" dirty="0"/>
              <a:t> </a:t>
            </a:r>
            <a:r>
              <a:rPr b="1" dirty="0" err="1"/>
              <a:t>chế</a:t>
            </a:r>
            <a:r>
              <a:rPr b="1" dirty="0"/>
              <a:t> </a:t>
            </a:r>
            <a:r>
              <a:rPr b="1" dirty="0" err="1"/>
              <a:t>sinh</a:t>
            </a:r>
            <a:r>
              <a:rPr b="1" dirty="0"/>
              <a:t> </a:t>
            </a:r>
            <a:r>
              <a:rPr b="1" dirty="0" err="1"/>
              <a:t>bệnh</a:t>
            </a:r>
            <a:r>
              <a:rPr lang="en-AU" b="1" dirty="0"/>
              <a:t>: </a:t>
            </a:r>
            <a:r>
              <a:rPr lang="en-AU" b="1" dirty="0" err="1"/>
              <a:t>rụng</a:t>
            </a:r>
            <a:r>
              <a:rPr lang="en-AU" b="1" dirty="0"/>
              <a:t> </a:t>
            </a:r>
            <a:r>
              <a:rPr lang="en-AU" b="1" dirty="0" err="1"/>
              <a:t>tóc</a:t>
            </a:r>
            <a:r>
              <a:rPr lang="en-AU" b="1" dirty="0"/>
              <a:t> </a:t>
            </a:r>
            <a:r>
              <a:rPr lang="en-AU" b="1" dirty="0" err="1"/>
              <a:t>không</a:t>
            </a:r>
            <a:r>
              <a:rPr lang="en-AU" b="1" dirty="0"/>
              <a:t> </a:t>
            </a:r>
            <a:r>
              <a:rPr lang="en-AU" b="1" dirty="0" err="1"/>
              <a:t>sẹo</a:t>
            </a:r>
            <a:r>
              <a:rPr lang="en-AU" b="1" dirty="0"/>
              <a:t>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68" y="1574800"/>
            <a:ext cx="4552220" cy="4602163"/>
          </a:xfrm>
        </p:spPr>
        <p:txBody>
          <a:bodyPr>
            <a:normAutofit/>
          </a:bodyPr>
          <a:lstStyle/>
          <a:p>
            <a:endParaRPr sz="2000" dirty="0"/>
          </a:p>
          <a:p>
            <a:r>
              <a:rPr lang="en-AU" sz="2000" dirty="0" err="1"/>
              <a:t>Cơ</a:t>
            </a:r>
            <a:r>
              <a:rPr lang="en-AU" sz="2000" dirty="0"/>
              <a:t> </a:t>
            </a:r>
            <a:r>
              <a:rPr lang="en-AU" sz="2000" dirty="0" err="1"/>
              <a:t>chế</a:t>
            </a:r>
            <a:r>
              <a:rPr lang="en-AU" sz="2000" dirty="0"/>
              <a:t> “</a:t>
            </a:r>
            <a:r>
              <a:rPr lang="en-AU" sz="2000" dirty="0" err="1"/>
              <a:t>đặc</a:t>
            </a:r>
            <a:r>
              <a:rPr lang="en-AU" sz="2000" dirty="0"/>
              <a:t> </a:t>
            </a:r>
            <a:r>
              <a:rPr lang="en-AU" sz="2000" dirty="0" err="1"/>
              <a:t>quyền</a:t>
            </a:r>
            <a:r>
              <a:rPr lang="en-AU" sz="2000" dirty="0"/>
              <a:t> </a:t>
            </a:r>
            <a:r>
              <a:rPr lang="en-AU" sz="2000" dirty="0" err="1"/>
              <a:t>miễn</a:t>
            </a:r>
            <a:r>
              <a:rPr lang="en-AU" sz="2000" dirty="0"/>
              <a:t> </a:t>
            </a:r>
            <a:r>
              <a:rPr lang="en-AU" sz="2000" dirty="0" err="1"/>
              <a:t>dịch</a:t>
            </a:r>
            <a:r>
              <a:rPr lang="en-AU" sz="2000" dirty="0"/>
              <a:t>”</a:t>
            </a:r>
            <a:br>
              <a:rPr lang="en-AU" sz="2000" dirty="0"/>
            </a:br>
            <a:r>
              <a:rPr lang="en-AU" sz="2000" dirty="0"/>
              <a:t> (immune privilege) </a:t>
            </a:r>
            <a:r>
              <a:rPr lang="en-AU" sz="2000" dirty="0" err="1"/>
              <a:t>tại</a:t>
            </a:r>
            <a:r>
              <a:rPr lang="en-AU" sz="2000" dirty="0"/>
              <a:t> </a:t>
            </a:r>
            <a:r>
              <a:rPr lang="en-AU" sz="2000" dirty="0" err="1"/>
              <a:t>nang</a:t>
            </a:r>
            <a:r>
              <a:rPr lang="en-AU" sz="2000" dirty="0"/>
              <a:t> </a:t>
            </a:r>
            <a:r>
              <a:rPr lang="en-AU" sz="2000" dirty="0" err="1"/>
              <a:t>tóc</a:t>
            </a:r>
            <a:r>
              <a:rPr lang="en-AU" sz="2000" dirty="0"/>
              <a:t> </a:t>
            </a:r>
            <a:r>
              <a:rPr lang="en-AU" sz="2000" dirty="0" err="1"/>
              <a:t>bị</a:t>
            </a:r>
            <a:r>
              <a:rPr lang="en-AU" sz="2000" dirty="0"/>
              <a:t> </a:t>
            </a:r>
            <a:r>
              <a:rPr lang="en-AU" sz="2000" dirty="0" err="1"/>
              <a:t>sụp</a:t>
            </a:r>
            <a:r>
              <a:rPr lang="en-AU" sz="2000" dirty="0"/>
              <a:t> </a:t>
            </a:r>
            <a:r>
              <a:rPr lang="en-AU" sz="2000" dirty="0" err="1"/>
              <a:t>đổ</a:t>
            </a:r>
            <a:r>
              <a:rPr lang="en-AU" sz="2000" dirty="0"/>
              <a:t> </a:t>
            </a:r>
            <a:r>
              <a:rPr sz="2000" dirty="0"/>
              <a:t>→ </a:t>
            </a:r>
            <a:r>
              <a:rPr sz="2000" dirty="0" err="1"/>
              <a:t>tế</a:t>
            </a:r>
            <a:r>
              <a:rPr sz="2000" dirty="0"/>
              <a:t> </a:t>
            </a:r>
            <a:r>
              <a:rPr sz="2000" dirty="0" err="1"/>
              <a:t>bào</a:t>
            </a:r>
            <a:r>
              <a:rPr sz="2000" dirty="0"/>
              <a:t> T CD8+ (NKG2D+) </a:t>
            </a:r>
            <a:r>
              <a:rPr sz="2000" dirty="0" err="1"/>
              <a:t>xâm</a:t>
            </a:r>
            <a:r>
              <a:rPr sz="2000" dirty="0"/>
              <a:t> </a:t>
            </a:r>
            <a:r>
              <a:rPr sz="2000" dirty="0" err="1"/>
              <a:t>nhập</a:t>
            </a:r>
            <a:r>
              <a:rPr lang="en-AU" sz="2000" dirty="0"/>
              <a:t> </a:t>
            </a:r>
            <a:r>
              <a:rPr lang="en-AU" sz="2000" dirty="0" err="1"/>
              <a:t>nang</a:t>
            </a:r>
            <a:r>
              <a:rPr lang="en-AU" sz="2000" dirty="0"/>
              <a:t> </a:t>
            </a:r>
            <a:r>
              <a:rPr lang="en-AU" sz="2000" dirty="0" err="1"/>
              <a:t>tóc</a:t>
            </a:r>
            <a:endParaRPr lang="en-AU" sz="2000" dirty="0"/>
          </a:p>
          <a:p>
            <a:r>
              <a:rPr lang="en-AU" sz="2000" dirty="0" err="1"/>
              <a:t>Mất</a:t>
            </a:r>
            <a:r>
              <a:rPr lang="en-AU" sz="2000" dirty="0"/>
              <a:t> </a:t>
            </a:r>
            <a:r>
              <a:rPr lang="en-AU" sz="2000" dirty="0" err="1"/>
              <a:t>cân</a:t>
            </a:r>
            <a:r>
              <a:rPr lang="en-AU" sz="2000" dirty="0"/>
              <a:t> </a:t>
            </a:r>
            <a:r>
              <a:rPr lang="en-AU" sz="2000" dirty="0" err="1"/>
              <a:t>bằng</a:t>
            </a:r>
            <a:r>
              <a:rPr lang="en-AU" sz="2000" dirty="0"/>
              <a:t> </a:t>
            </a:r>
            <a:r>
              <a:rPr lang="en-AU" sz="2000" dirty="0" err="1"/>
              <a:t>tế</a:t>
            </a:r>
            <a:r>
              <a:rPr lang="en-AU" sz="2000" dirty="0"/>
              <a:t> </a:t>
            </a:r>
            <a:r>
              <a:rPr lang="en-AU" sz="2000" dirty="0" err="1"/>
              <a:t>bào</a:t>
            </a:r>
            <a:r>
              <a:rPr lang="en-AU" sz="2000" dirty="0"/>
              <a:t> T </a:t>
            </a:r>
            <a:r>
              <a:rPr lang="en-AU" sz="2000" dirty="0" err="1"/>
              <a:t>điều</a:t>
            </a:r>
            <a:r>
              <a:rPr lang="en-AU" sz="2000" dirty="0"/>
              <a:t> </a:t>
            </a:r>
            <a:r>
              <a:rPr lang="en-AU" sz="2000" dirty="0" err="1"/>
              <a:t>hòa</a:t>
            </a:r>
            <a:r>
              <a:rPr lang="en-AU" sz="2000" dirty="0"/>
              <a:t> </a:t>
            </a:r>
            <a:r>
              <a:rPr lang="en-AU" sz="2000" dirty="0" err="1"/>
              <a:t>và</a:t>
            </a:r>
            <a:r>
              <a:rPr lang="en-AU" sz="2000" dirty="0"/>
              <a:t> T </a:t>
            </a:r>
            <a:r>
              <a:rPr lang="en-AU" sz="2000" dirty="0" err="1"/>
              <a:t>gây</a:t>
            </a:r>
            <a:r>
              <a:rPr lang="en-AU" sz="2000" dirty="0"/>
              <a:t> </a:t>
            </a:r>
            <a:r>
              <a:rPr lang="en-AU" sz="2000" dirty="0" err="1"/>
              <a:t>độc</a:t>
            </a:r>
            <a:endParaRPr lang="en-AU" sz="2000" dirty="0"/>
          </a:p>
          <a:p>
            <a:r>
              <a:rPr lang="en-AU" sz="2000" dirty="0" err="1"/>
              <a:t>Tế</a:t>
            </a:r>
            <a:r>
              <a:rPr lang="en-AU" sz="2000" dirty="0"/>
              <a:t> </a:t>
            </a:r>
            <a:r>
              <a:rPr lang="en-AU" sz="2000" dirty="0" err="1"/>
              <a:t>bào</a:t>
            </a:r>
            <a:r>
              <a:rPr lang="en-AU" sz="2000" dirty="0"/>
              <a:t> </a:t>
            </a:r>
            <a:r>
              <a:rPr lang="en-AU" sz="2000" dirty="0" err="1"/>
              <a:t>tua</a:t>
            </a:r>
            <a:r>
              <a:rPr lang="en-AU" sz="2000" dirty="0"/>
              <a:t> gai </a:t>
            </a:r>
            <a:r>
              <a:rPr lang="en-AU" sz="2000" dirty="0" err="1"/>
              <a:t>và</a:t>
            </a:r>
            <a:r>
              <a:rPr lang="en-AU" sz="2000" dirty="0"/>
              <a:t> </a:t>
            </a:r>
            <a:r>
              <a:rPr lang="en-AU" sz="2000" dirty="0" err="1"/>
              <a:t>tế</a:t>
            </a:r>
            <a:r>
              <a:rPr lang="en-AU" sz="2000" dirty="0"/>
              <a:t> </a:t>
            </a:r>
            <a:r>
              <a:rPr lang="en-AU" sz="2000" dirty="0" err="1"/>
              <a:t>bào</a:t>
            </a:r>
            <a:r>
              <a:rPr lang="en-AU" sz="2000" dirty="0"/>
              <a:t> NK </a:t>
            </a:r>
            <a:r>
              <a:rPr lang="en-AU" sz="2000" dirty="0" err="1"/>
              <a:t>làm</a:t>
            </a:r>
            <a:r>
              <a:rPr lang="en-AU" sz="2000" dirty="0"/>
              <a:t> </a:t>
            </a:r>
            <a:r>
              <a:rPr lang="en-AU" sz="2000" dirty="0" err="1"/>
              <a:t>nặng</a:t>
            </a:r>
            <a:r>
              <a:rPr lang="en-AU" sz="2000" dirty="0"/>
              <a:t> </a:t>
            </a:r>
            <a:r>
              <a:rPr lang="en-AU" sz="2000" dirty="0" err="1"/>
              <a:t>hơn</a:t>
            </a:r>
            <a:r>
              <a:rPr lang="en-AU" sz="2000" dirty="0"/>
              <a:t> </a:t>
            </a:r>
            <a:r>
              <a:rPr lang="en-AU" sz="2000" dirty="0" err="1"/>
              <a:t>tình</a:t>
            </a:r>
            <a:r>
              <a:rPr lang="en-AU" sz="2000" dirty="0"/>
              <a:t> </a:t>
            </a:r>
            <a:r>
              <a:rPr lang="en-AU" sz="2000" dirty="0" err="1"/>
              <a:t>trạng</a:t>
            </a:r>
            <a:r>
              <a:rPr lang="en-AU" sz="2000" dirty="0"/>
              <a:t> </a:t>
            </a:r>
            <a:r>
              <a:rPr lang="en-AU" sz="2000" dirty="0" err="1"/>
              <a:t>viêm</a:t>
            </a:r>
            <a:r>
              <a:rPr lang="en-AU" sz="2000" dirty="0"/>
              <a:t> </a:t>
            </a:r>
            <a:r>
              <a:rPr lang="en-AU" sz="2000" dirty="0" err="1"/>
              <a:t>bằng</a:t>
            </a:r>
            <a:r>
              <a:rPr lang="en-AU" sz="2000" dirty="0"/>
              <a:t> </a:t>
            </a:r>
            <a:r>
              <a:rPr lang="en-AU" sz="2000" dirty="0" err="1"/>
              <a:t>cách</a:t>
            </a:r>
            <a:r>
              <a:rPr lang="en-AU" sz="2000" dirty="0"/>
              <a:t> </a:t>
            </a:r>
            <a:r>
              <a:rPr lang="en-AU" sz="2000" dirty="0" err="1"/>
              <a:t>tạo</a:t>
            </a:r>
            <a:r>
              <a:rPr lang="en-AU" sz="2000" dirty="0"/>
              <a:t> </a:t>
            </a:r>
            <a:r>
              <a:rPr lang="en-AU" sz="2000" dirty="0" err="1"/>
              <a:t>môi</a:t>
            </a:r>
            <a:r>
              <a:rPr lang="en-AU" sz="2000" dirty="0"/>
              <a:t> </a:t>
            </a:r>
            <a:r>
              <a:rPr lang="en-AU" sz="2000" dirty="0" err="1"/>
              <a:t>trường</a:t>
            </a:r>
            <a:r>
              <a:rPr lang="en-AU" sz="2000" dirty="0"/>
              <a:t> </a:t>
            </a:r>
            <a:r>
              <a:rPr lang="en-AU" sz="2000" dirty="0" err="1"/>
              <a:t>viêm</a:t>
            </a:r>
            <a:endParaRPr lang="en-AU" sz="2000" dirty="0"/>
          </a:p>
          <a:p>
            <a:r>
              <a:rPr sz="2000" dirty="0"/>
              <a:t>IFN-γ → JAK–STAT → </a:t>
            </a:r>
            <a:r>
              <a:rPr sz="2000" dirty="0" err="1"/>
              <a:t>viêm</a:t>
            </a:r>
            <a:r>
              <a:rPr sz="2000" dirty="0"/>
              <a:t> </a:t>
            </a:r>
            <a:r>
              <a:rPr sz="2000" dirty="0" err="1"/>
              <a:t>nang</a:t>
            </a:r>
            <a:r>
              <a:rPr sz="2000" dirty="0"/>
              <a:t> </a:t>
            </a:r>
            <a:r>
              <a:rPr sz="2000" dirty="0" err="1"/>
              <a:t>tóc</a:t>
            </a:r>
            <a:endParaRPr lang="en-AU" sz="2000" dirty="0"/>
          </a:p>
          <a:p>
            <a:r>
              <a:rPr lang="en-AU" sz="2000" dirty="0" err="1"/>
              <a:t>Rụng</a:t>
            </a:r>
            <a:r>
              <a:rPr lang="en-AU" sz="2000" dirty="0"/>
              <a:t> </a:t>
            </a:r>
            <a:r>
              <a:rPr lang="en-AU" sz="2000" dirty="0" err="1"/>
              <a:t>tóc</a:t>
            </a:r>
            <a:r>
              <a:rPr lang="en-AU" sz="2000" dirty="0"/>
              <a:t> </a:t>
            </a:r>
            <a:r>
              <a:rPr lang="en-AU" sz="2000" dirty="0" err="1"/>
              <a:t>không</a:t>
            </a:r>
            <a:r>
              <a:rPr lang="en-AU" sz="2000" dirty="0"/>
              <a:t> </a:t>
            </a:r>
            <a:r>
              <a:rPr lang="en-AU" sz="2000" dirty="0" err="1"/>
              <a:t>sẹo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05B47-AE34-1423-3ACA-3CD51A5A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0" y="1938868"/>
            <a:ext cx="6531341" cy="33612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B53A7-D9D9-A945-4EE7-2B8F9C6D69C8}"/>
              </a:ext>
            </a:extLst>
          </p:cNvPr>
          <p:cNvSpPr txBox="1"/>
          <p:nvPr/>
        </p:nvSpPr>
        <p:spPr>
          <a:xfrm>
            <a:off x="550334" y="6123543"/>
            <a:ext cx="606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Figure. Immune privilege of hair follicle and its collapse. </a:t>
            </a:r>
            <a:endParaRPr lang="en-A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AE3FF-69CB-E8B7-4567-C82D37CBD8B6}"/>
              </a:ext>
            </a:extLst>
          </p:cNvPr>
          <p:cNvSpPr txBox="1"/>
          <p:nvPr/>
        </p:nvSpPr>
        <p:spPr>
          <a:xfrm>
            <a:off x="5722683" y="6492875"/>
            <a:ext cx="60972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Kiselev, Artem, and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Sangbum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Park. 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Frontiers in Physiology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15 (2024): 1397067.</a:t>
            </a:r>
            <a:endParaRPr lang="en-AU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Rụng</a:t>
            </a:r>
            <a:r>
              <a:rPr lang="en-AU" b="1" dirty="0"/>
              <a:t> </a:t>
            </a:r>
            <a:r>
              <a:rPr lang="en-AU" b="1" dirty="0" err="1"/>
              <a:t>tóc</a:t>
            </a:r>
            <a:r>
              <a:rPr lang="en-AU" b="1" dirty="0"/>
              <a:t> </a:t>
            </a:r>
            <a:r>
              <a:rPr lang="en-AU" b="1" dirty="0" err="1"/>
              <a:t>tạo</a:t>
            </a:r>
            <a:r>
              <a:rPr lang="en-AU" b="1" dirty="0"/>
              <a:t> </a:t>
            </a:r>
            <a:r>
              <a:rPr lang="en-AU" b="1" dirty="0" err="1"/>
              <a:t>sẹo</a:t>
            </a:r>
            <a:r>
              <a:rPr lang="en-AU" b="1" dirty="0"/>
              <a:t> </a:t>
            </a:r>
            <a:r>
              <a:rPr lang="en-AU" b="1" dirty="0" err="1"/>
              <a:t>trong</a:t>
            </a:r>
            <a:r>
              <a:rPr lang="en-AU" b="1" dirty="0"/>
              <a:t> lupus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380" y="1825625"/>
            <a:ext cx="4991420" cy="4351338"/>
          </a:xfrm>
        </p:spPr>
        <p:txBody>
          <a:bodyPr>
            <a:normAutofit fontScale="92500" lnSpcReduction="10000"/>
          </a:bodyPr>
          <a:lstStyle/>
          <a:p>
            <a:endParaRPr dirty="0"/>
          </a:p>
          <a:p>
            <a:r>
              <a:rPr dirty="0" err="1"/>
              <a:t>Lắng</a:t>
            </a:r>
            <a:r>
              <a:rPr dirty="0"/>
              <a:t> </a:t>
            </a:r>
            <a:r>
              <a:rPr dirty="0" err="1"/>
              <a:t>đọng</a:t>
            </a:r>
            <a:r>
              <a:rPr dirty="0"/>
              <a:t> </a:t>
            </a:r>
            <a:r>
              <a:rPr dirty="0" err="1"/>
              <a:t>kháng</a:t>
            </a:r>
            <a:r>
              <a:rPr dirty="0"/>
              <a:t> </a:t>
            </a:r>
            <a:r>
              <a:rPr dirty="0" err="1"/>
              <a:t>thể</a:t>
            </a:r>
            <a:r>
              <a:rPr dirty="0"/>
              <a:t> &amp; </a:t>
            </a:r>
            <a:r>
              <a:rPr dirty="0" err="1"/>
              <a:t>bổ</a:t>
            </a:r>
            <a:r>
              <a:rPr dirty="0"/>
              <a:t> </a:t>
            </a:r>
            <a:r>
              <a:rPr dirty="0" err="1"/>
              <a:t>thể</a:t>
            </a:r>
            <a:r>
              <a:rPr dirty="0"/>
              <a:t> </a:t>
            </a:r>
            <a:r>
              <a:rPr dirty="0" err="1"/>
              <a:t>quanh</a:t>
            </a:r>
            <a:r>
              <a:rPr dirty="0"/>
              <a:t> </a:t>
            </a:r>
            <a:r>
              <a:rPr dirty="0" err="1"/>
              <a:t>nang</a:t>
            </a:r>
            <a:endParaRPr dirty="0"/>
          </a:p>
          <a:p>
            <a:r>
              <a:rPr dirty="0" err="1"/>
              <a:t>Viêm</a:t>
            </a:r>
            <a:r>
              <a:rPr dirty="0"/>
              <a:t> </a:t>
            </a:r>
            <a:r>
              <a:rPr dirty="0" err="1"/>
              <a:t>mạn</a:t>
            </a:r>
            <a:r>
              <a:rPr dirty="0"/>
              <a:t> → </a:t>
            </a:r>
            <a:r>
              <a:rPr dirty="0" err="1"/>
              <a:t>tổn</a:t>
            </a:r>
            <a:r>
              <a:rPr dirty="0"/>
              <a:t> </a:t>
            </a:r>
            <a:r>
              <a:rPr dirty="0" err="1"/>
              <a:t>thương</a:t>
            </a:r>
            <a:r>
              <a:rPr dirty="0"/>
              <a:t> </a:t>
            </a:r>
            <a:r>
              <a:rPr dirty="0" err="1"/>
              <a:t>tế</a:t>
            </a:r>
            <a:r>
              <a:rPr dirty="0"/>
              <a:t> </a:t>
            </a:r>
            <a:r>
              <a:rPr dirty="0" err="1"/>
              <a:t>bào</a:t>
            </a:r>
            <a:r>
              <a:rPr dirty="0"/>
              <a:t> </a:t>
            </a:r>
            <a:r>
              <a:rPr dirty="0" err="1"/>
              <a:t>thân</a:t>
            </a:r>
            <a:r>
              <a:rPr dirty="0"/>
              <a:t> </a:t>
            </a:r>
            <a:r>
              <a:rPr dirty="0" err="1"/>
              <a:t>nang</a:t>
            </a:r>
            <a:r>
              <a:rPr dirty="0"/>
              <a:t>, </a:t>
            </a:r>
            <a:r>
              <a:rPr dirty="0" err="1"/>
              <a:t>xơ</a:t>
            </a:r>
            <a:r>
              <a:rPr dirty="0"/>
              <a:t> </a:t>
            </a:r>
            <a:r>
              <a:rPr dirty="0" err="1"/>
              <a:t>hóa</a:t>
            </a:r>
            <a:endParaRPr dirty="0"/>
          </a:p>
          <a:p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phình</a:t>
            </a:r>
            <a:r>
              <a:rPr lang="en-US" dirty="0"/>
              <a:t> (bulge)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nang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–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cư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AU" dirty="0"/>
              <a:t>→ </a:t>
            </a:r>
            <a:r>
              <a:rPr dirty="0" err="1"/>
              <a:t>rụng</a:t>
            </a:r>
            <a:r>
              <a:rPr dirty="0"/>
              <a:t> </a:t>
            </a:r>
            <a:r>
              <a:rPr dirty="0" err="1"/>
              <a:t>tóc</a:t>
            </a:r>
            <a:r>
              <a:rPr dirty="0"/>
              <a:t> </a:t>
            </a:r>
            <a:r>
              <a:rPr dirty="0" err="1"/>
              <a:t>sẹo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phục</a:t>
            </a:r>
            <a:endParaRPr dirty="0"/>
          </a:p>
          <a:p>
            <a:r>
              <a:rPr dirty="0"/>
              <a:t>Vai </a:t>
            </a:r>
            <a:r>
              <a:rPr dirty="0" err="1"/>
              <a:t>trò</a:t>
            </a:r>
            <a:r>
              <a:rPr dirty="0"/>
              <a:t> cytokine Th1, Th17, </a:t>
            </a:r>
            <a:r>
              <a:rPr dirty="0" err="1"/>
              <a:t>yếu</a:t>
            </a:r>
            <a:r>
              <a:rPr dirty="0"/>
              <a:t> </a:t>
            </a:r>
            <a:r>
              <a:rPr dirty="0" err="1"/>
              <a:t>tố</a:t>
            </a:r>
            <a:r>
              <a:rPr dirty="0"/>
              <a:t> di </a:t>
            </a:r>
            <a:r>
              <a:rPr dirty="0" err="1"/>
              <a:t>truyền</a:t>
            </a:r>
            <a:r>
              <a:rPr dirty="0"/>
              <a:t> – </a:t>
            </a:r>
            <a:r>
              <a:rPr dirty="0" err="1"/>
              <a:t>môi</a:t>
            </a:r>
            <a:r>
              <a:rPr dirty="0"/>
              <a:t> </a:t>
            </a:r>
            <a:r>
              <a:rPr dirty="0" err="1"/>
              <a:t>trường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6F301-CDFD-DB63-C479-E63C35104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4" y="1825625"/>
            <a:ext cx="5463809" cy="4053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AB69-6803-A37C-6ADA-AA06A381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Lupus ban </a:t>
            </a:r>
            <a:r>
              <a:rPr lang="en-US" b="1" dirty="0" err="1"/>
              <a:t>đỏ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đĩa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6AD8-5D19-8C95-A0B2-A0F28D4B8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1988" cy="4351338"/>
          </a:xfrm>
        </p:spPr>
        <p:txBody>
          <a:bodyPr>
            <a:normAutofit/>
          </a:bodyPr>
          <a:lstStyle/>
          <a:p>
            <a:r>
              <a:rPr lang="en-US" sz="1600" dirty="0"/>
              <a:t>20-50% </a:t>
            </a:r>
            <a:r>
              <a:rPr lang="en-US" sz="1600" dirty="0" err="1"/>
              <a:t>bệnh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r>
              <a:rPr lang="en-US" sz="1600" dirty="0"/>
              <a:t> SLE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rụng</a:t>
            </a:r>
            <a:r>
              <a:rPr lang="en-US" sz="1600" dirty="0"/>
              <a:t> </a:t>
            </a:r>
            <a:r>
              <a:rPr lang="en-US" sz="1600" dirty="0" err="1"/>
              <a:t>tóc</a:t>
            </a:r>
            <a:endParaRPr lang="en-US" sz="1600" dirty="0"/>
          </a:p>
          <a:p>
            <a:r>
              <a:rPr lang="en-US" sz="1600" dirty="0"/>
              <a:t>Giai </a:t>
            </a:r>
            <a:r>
              <a:rPr lang="en-US" sz="1600" dirty="0" err="1"/>
              <a:t>đoạn</a:t>
            </a:r>
            <a:r>
              <a:rPr lang="en-US" sz="1600" dirty="0"/>
              <a:t> </a:t>
            </a:r>
            <a:r>
              <a:rPr lang="en-US" sz="1600" dirty="0" err="1"/>
              <a:t>sớm</a:t>
            </a:r>
            <a:r>
              <a:rPr lang="en-US" sz="1600" dirty="0"/>
              <a:t>: </a:t>
            </a:r>
            <a:r>
              <a:rPr lang="en-US" sz="1600" dirty="0" err="1"/>
              <a:t>mảng</a:t>
            </a:r>
            <a:r>
              <a:rPr lang="en-US" sz="1600" dirty="0"/>
              <a:t> </a:t>
            </a:r>
            <a:r>
              <a:rPr lang="en-US" sz="1600" dirty="0" err="1"/>
              <a:t>đỏ</a:t>
            </a:r>
            <a:r>
              <a:rPr lang="en-US" sz="1600" dirty="0"/>
              <a:t>, </a:t>
            </a:r>
            <a:r>
              <a:rPr lang="en-US" sz="1600" dirty="0" err="1"/>
              <a:t>đóng</a:t>
            </a:r>
            <a:r>
              <a:rPr lang="en-US" sz="1600" dirty="0"/>
              <a:t> </a:t>
            </a:r>
            <a:r>
              <a:rPr lang="en-US" sz="1600" dirty="0" err="1"/>
              <a:t>vảy</a:t>
            </a:r>
            <a:r>
              <a:rPr lang="en-US" sz="1600" dirty="0"/>
              <a:t>, </a:t>
            </a:r>
            <a:r>
              <a:rPr lang="en-US" sz="1600" dirty="0" err="1"/>
              <a:t>ranh</a:t>
            </a:r>
            <a:r>
              <a:rPr lang="en-US" sz="1600" dirty="0"/>
              <a:t> </a:t>
            </a:r>
            <a:r>
              <a:rPr lang="en-US" sz="1600" dirty="0" err="1"/>
              <a:t>giới</a:t>
            </a:r>
            <a:r>
              <a:rPr lang="en-US" sz="1600" dirty="0"/>
              <a:t> </a:t>
            </a:r>
            <a:r>
              <a:rPr lang="en-US" sz="1600" dirty="0" err="1"/>
              <a:t>rõ</a:t>
            </a:r>
            <a:r>
              <a:rPr lang="en-US" sz="1600" dirty="0"/>
              <a:t> </a:t>
            </a:r>
            <a:r>
              <a:rPr lang="en-US" sz="1600" dirty="0" err="1"/>
              <a:t>kèm</a:t>
            </a:r>
            <a:r>
              <a:rPr lang="en-US" sz="1600" dirty="0"/>
              <a:t> </a:t>
            </a:r>
            <a:r>
              <a:rPr lang="en-US" sz="1600" dirty="0" err="1"/>
              <a:t>tăng</a:t>
            </a:r>
            <a:r>
              <a:rPr lang="en-US" sz="1600" dirty="0"/>
              <a:t> </a:t>
            </a:r>
            <a:r>
              <a:rPr lang="en-US" sz="1600" dirty="0" err="1"/>
              <a:t>sừng</a:t>
            </a:r>
            <a:r>
              <a:rPr lang="en-US" sz="1600" dirty="0"/>
              <a:t> </a:t>
            </a:r>
            <a:r>
              <a:rPr lang="en-US" sz="1600" dirty="0" err="1"/>
              <a:t>nang</a:t>
            </a:r>
            <a:r>
              <a:rPr lang="en-US" sz="1600" dirty="0"/>
              <a:t> </a:t>
            </a:r>
            <a:r>
              <a:rPr lang="en-US" sz="1600" dirty="0" err="1"/>
              <a:t>lông</a:t>
            </a:r>
            <a:r>
              <a:rPr lang="en-US" sz="1600" dirty="0"/>
              <a:t>,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triệu</a:t>
            </a:r>
            <a:r>
              <a:rPr lang="en-US" sz="1600" dirty="0"/>
              <a:t> </a:t>
            </a:r>
            <a:r>
              <a:rPr lang="en-US" sz="1600" dirty="0" err="1"/>
              <a:t>chứng</a:t>
            </a:r>
            <a:r>
              <a:rPr lang="en-US" sz="1600" dirty="0"/>
              <a:t>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ngứa</a:t>
            </a:r>
            <a:r>
              <a:rPr lang="en-US" sz="1600" dirty="0"/>
              <a:t>/</a:t>
            </a:r>
            <a:r>
              <a:rPr lang="en-US" sz="1600" dirty="0" err="1"/>
              <a:t>đau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chạm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. </a:t>
            </a:r>
          </a:p>
          <a:p>
            <a:r>
              <a:rPr lang="en-US" sz="1600" dirty="0"/>
              <a:t>Giai </a:t>
            </a:r>
            <a:r>
              <a:rPr lang="en-US" sz="1600" dirty="0" err="1"/>
              <a:t>đoạn</a:t>
            </a:r>
            <a:r>
              <a:rPr lang="en-US" sz="1600" dirty="0"/>
              <a:t> </a:t>
            </a:r>
            <a:r>
              <a:rPr lang="en-US" sz="1600" dirty="0" err="1"/>
              <a:t>tiến</a:t>
            </a:r>
            <a:r>
              <a:rPr lang="en-US" sz="1600" dirty="0"/>
              <a:t> </a:t>
            </a:r>
            <a:r>
              <a:rPr lang="en-US" sz="1600" dirty="0" err="1"/>
              <a:t>triển</a:t>
            </a:r>
            <a:r>
              <a:rPr lang="en-US" sz="1600" dirty="0"/>
              <a:t>: </a:t>
            </a:r>
            <a:r>
              <a:rPr lang="en-US" sz="1600" dirty="0" err="1"/>
              <a:t>mảng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đĩa</a:t>
            </a:r>
            <a:r>
              <a:rPr lang="en-US" sz="1600" dirty="0"/>
              <a:t> </a:t>
            </a:r>
            <a:r>
              <a:rPr lang="en-US" sz="1600" dirty="0" err="1"/>
              <a:t>màu</a:t>
            </a:r>
            <a:r>
              <a:rPr lang="en-US" sz="1600" dirty="0"/>
              <a:t> </a:t>
            </a:r>
            <a:r>
              <a:rPr lang="en-US" sz="1600" dirty="0" err="1"/>
              <a:t>trắng</a:t>
            </a:r>
            <a:r>
              <a:rPr lang="en-US" sz="1600" dirty="0"/>
              <a:t>, </a:t>
            </a:r>
            <a:r>
              <a:rPr lang="en-US" sz="1600" dirty="0" err="1"/>
              <a:t>teo</a:t>
            </a:r>
            <a:r>
              <a:rPr lang="en-US" sz="1600" dirty="0"/>
              <a:t>, </a:t>
            </a:r>
            <a:r>
              <a:rPr lang="en-US" sz="1600" dirty="0" err="1"/>
              <a:t>rụng</a:t>
            </a:r>
            <a:r>
              <a:rPr lang="en-US" sz="1600" dirty="0"/>
              <a:t> </a:t>
            </a:r>
            <a:r>
              <a:rPr lang="en-US" sz="1600" dirty="0" err="1"/>
              <a:t>tóc</a:t>
            </a:r>
            <a:r>
              <a:rPr lang="en-US" sz="1600" dirty="0"/>
              <a:t> </a:t>
            </a:r>
            <a:r>
              <a:rPr lang="en-US" sz="1600" dirty="0" err="1"/>
              <a:t>kèm</a:t>
            </a:r>
            <a:r>
              <a:rPr lang="en-US" sz="1600" dirty="0"/>
              <a:t> </a:t>
            </a:r>
            <a:r>
              <a:rPr lang="en-US" sz="1600" dirty="0" err="1"/>
              <a:t>tắc</a:t>
            </a:r>
            <a:r>
              <a:rPr lang="en-US" sz="1600" dirty="0"/>
              <a:t> </a:t>
            </a:r>
            <a:r>
              <a:rPr lang="en-US" sz="1600" dirty="0" err="1"/>
              <a:t>nang</a:t>
            </a:r>
            <a:r>
              <a:rPr lang="en-US" sz="1600" dirty="0"/>
              <a:t> </a:t>
            </a:r>
            <a:r>
              <a:rPr lang="en-US" sz="1600" dirty="0" err="1"/>
              <a:t>lông</a:t>
            </a:r>
            <a:r>
              <a:rPr lang="en-US" sz="1600" dirty="0"/>
              <a:t>, </a:t>
            </a:r>
            <a:r>
              <a:rPr lang="en-US" sz="1600" dirty="0" err="1"/>
              <a:t>giãn</a:t>
            </a:r>
            <a:r>
              <a:rPr lang="en-US" sz="1600" dirty="0"/>
              <a:t> </a:t>
            </a:r>
            <a:r>
              <a:rPr lang="en-US" sz="1600" dirty="0" err="1"/>
              <a:t>mao</a:t>
            </a:r>
            <a:r>
              <a:rPr lang="en-US" sz="1600" dirty="0"/>
              <a:t> </a:t>
            </a:r>
            <a:r>
              <a:rPr lang="en-US" sz="1600" dirty="0" err="1"/>
              <a:t>mạch</a:t>
            </a:r>
            <a:endParaRPr lang="en-US" sz="1600" dirty="0"/>
          </a:p>
          <a:p>
            <a:r>
              <a:rPr lang="en-US" sz="1600" dirty="0"/>
              <a:t>PASTE (</a:t>
            </a:r>
            <a:r>
              <a:rPr lang="en-US" sz="1600" b="1" dirty="0"/>
              <a:t>p</a:t>
            </a:r>
            <a:r>
              <a:rPr lang="en-US" sz="1600" dirty="0"/>
              <a:t>lugging, </a:t>
            </a:r>
            <a:r>
              <a:rPr lang="en-US" sz="1600" b="1" dirty="0" err="1"/>
              <a:t>a</a:t>
            </a:r>
            <a:r>
              <a:rPr lang="en-US" sz="1600" dirty="0" err="1"/>
              <a:t>tropy</a:t>
            </a:r>
            <a:r>
              <a:rPr lang="en-US" sz="1600" dirty="0"/>
              <a:t>, </a:t>
            </a:r>
            <a:r>
              <a:rPr lang="en-US" sz="1600" b="1" dirty="0"/>
              <a:t>s</a:t>
            </a:r>
            <a:r>
              <a:rPr lang="en-US" sz="1600" dirty="0"/>
              <a:t>cale, </a:t>
            </a:r>
            <a:r>
              <a:rPr lang="en-US" sz="1600" b="1" dirty="0"/>
              <a:t>t</a:t>
            </a:r>
            <a:r>
              <a:rPr lang="en-US" sz="1600" dirty="0"/>
              <a:t>elangiectasia, </a:t>
            </a:r>
            <a:r>
              <a:rPr lang="en-US" sz="1600" b="1" dirty="0"/>
              <a:t>e</a:t>
            </a:r>
            <a:r>
              <a:rPr lang="en-US" sz="1600" dirty="0"/>
              <a:t>rythema) </a:t>
            </a:r>
            <a:endParaRPr lang="en-US" sz="1200" dirty="0"/>
          </a:p>
          <a:p>
            <a:r>
              <a:rPr lang="en-US" sz="1600" dirty="0"/>
              <a:t>5-15% </a:t>
            </a:r>
            <a:r>
              <a:rPr lang="en-US" sz="1600" dirty="0" err="1"/>
              <a:t>bệnh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r>
              <a:rPr lang="en-US" sz="1600" dirty="0"/>
              <a:t> </a:t>
            </a:r>
            <a:r>
              <a:rPr lang="en-US" sz="1600" dirty="0" err="1"/>
              <a:t>tiến</a:t>
            </a:r>
            <a:r>
              <a:rPr lang="en-US" sz="1600" dirty="0"/>
              <a:t> </a:t>
            </a:r>
            <a:r>
              <a:rPr lang="en-US" sz="1600" dirty="0" err="1"/>
              <a:t>triển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SLE: </a:t>
            </a:r>
          </a:p>
          <a:p>
            <a:pPr lvl="1"/>
            <a:r>
              <a:rPr lang="en-US" sz="1400" dirty="0" err="1"/>
              <a:t>tổn</a:t>
            </a:r>
            <a:r>
              <a:rPr lang="en-US" sz="1400" dirty="0"/>
              <a:t> </a:t>
            </a:r>
            <a:r>
              <a:rPr lang="en-US" sz="1400" dirty="0" err="1"/>
              <a:t>thương</a:t>
            </a:r>
            <a:r>
              <a:rPr lang="en-US" sz="1400" dirty="0"/>
              <a:t> da </a:t>
            </a:r>
            <a:r>
              <a:rPr lang="en-US" sz="1400" dirty="0" err="1"/>
              <a:t>lan</a:t>
            </a:r>
            <a:r>
              <a:rPr lang="en-US" sz="1400" dirty="0"/>
              <a:t> </a:t>
            </a:r>
            <a:r>
              <a:rPr lang="en-US" sz="1400" dirty="0" err="1"/>
              <a:t>tỏa</a:t>
            </a:r>
            <a:r>
              <a:rPr lang="en-US" sz="1400" dirty="0"/>
              <a:t> (</a:t>
            </a:r>
            <a:r>
              <a:rPr lang="en-US" sz="1400" dirty="0" err="1"/>
              <a:t>dưới</a:t>
            </a:r>
            <a:r>
              <a:rPr lang="en-US" sz="1400" dirty="0"/>
              <a:t> </a:t>
            </a:r>
            <a:r>
              <a:rPr lang="en-US" sz="1400" dirty="0" err="1"/>
              <a:t>vùng</a:t>
            </a:r>
            <a:r>
              <a:rPr lang="en-US" sz="1400" dirty="0"/>
              <a:t> </a:t>
            </a:r>
            <a:r>
              <a:rPr lang="en-US" sz="1400" dirty="0" err="1"/>
              <a:t>đầu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cổ</a:t>
            </a:r>
            <a:r>
              <a:rPr lang="en-US" sz="1400" dirty="0"/>
              <a:t>)</a:t>
            </a:r>
          </a:p>
          <a:p>
            <a:pPr lvl="1"/>
            <a:r>
              <a:rPr lang="en-US" sz="1400" dirty="0" err="1"/>
              <a:t>viêm</a:t>
            </a:r>
            <a:r>
              <a:rPr lang="en-US" sz="1400" dirty="0"/>
              <a:t> </a:t>
            </a:r>
            <a:r>
              <a:rPr lang="en-US" sz="1400" dirty="0" err="1"/>
              <a:t>khớp</a:t>
            </a:r>
            <a:endParaRPr lang="en-US" sz="1400" dirty="0"/>
          </a:p>
          <a:p>
            <a:pPr lvl="1"/>
            <a:r>
              <a:rPr lang="en-US" sz="1400" dirty="0" err="1"/>
              <a:t>hoặc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bất</a:t>
            </a:r>
            <a:r>
              <a:rPr lang="en-US" sz="1400" dirty="0"/>
              <a:t> </a:t>
            </a:r>
            <a:r>
              <a:rPr lang="en-US" sz="1400" dirty="0" err="1"/>
              <a:t>thường</a:t>
            </a:r>
            <a:r>
              <a:rPr lang="en-US" sz="1400" dirty="0"/>
              <a:t> </a:t>
            </a:r>
            <a:r>
              <a:rPr lang="en-US" sz="1400" dirty="0" err="1"/>
              <a:t>xét</a:t>
            </a:r>
            <a:r>
              <a:rPr lang="en-US" sz="1400" dirty="0"/>
              <a:t> </a:t>
            </a:r>
            <a:r>
              <a:rPr lang="en-US" sz="1400" dirty="0" err="1"/>
              <a:t>nghiệm</a:t>
            </a:r>
            <a:r>
              <a:rPr lang="en-US" sz="1400" dirty="0"/>
              <a:t>: </a:t>
            </a:r>
            <a:r>
              <a:rPr lang="en-US" sz="1400" dirty="0" err="1"/>
              <a:t>hiệu</a:t>
            </a:r>
            <a:r>
              <a:rPr lang="en-US" sz="1400" dirty="0"/>
              <a:t> </a:t>
            </a:r>
            <a:r>
              <a:rPr lang="en-US" sz="1400" dirty="0" err="1"/>
              <a:t>giá</a:t>
            </a:r>
            <a:r>
              <a:rPr lang="en-US" sz="1400" dirty="0"/>
              <a:t> ANA </a:t>
            </a:r>
            <a:r>
              <a:rPr lang="en-US" sz="1400" dirty="0" err="1"/>
              <a:t>cao</a:t>
            </a:r>
            <a:r>
              <a:rPr lang="en-US" sz="1400" dirty="0"/>
              <a:t>, </a:t>
            </a:r>
            <a:r>
              <a:rPr lang="en-US" sz="1400" dirty="0" err="1"/>
              <a:t>thiếu</a:t>
            </a:r>
            <a:r>
              <a:rPr lang="en-US" sz="1400" dirty="0"/>
              <a:t> </a:t>
            </a:r>
            <a:r>
              <a:rPr lang="en-US" sz="1400" dirty="0" err="1"/>
              <a:t>máu</a:t>
            </a:r>
            <a:r>
              <a:rPr lang="en-US" sz="1400" dirty="0"/>
              <a:t>, </a:t>
            </a:r>
            <a:r>
              <a:rPr lang="en-US" sz="1400" dirty="0" err="1"/>
              <a:t>giảm</a:t>
            </a:r>
            <a:r>
              <a:rPr lang="en-US" sz="1400" dirty="0"/>
              <a:t> </a:t>
            </a:r>
            <a:r>
              <a:rPr lang="en-US" sz="1400" dirty="0" err="1"/>
              <a:t>bạch</a:t>
            </a:r>
            <a:r>
              <a:rPr lang="en-US" sz="1400" dirty="0"/>
              <a:t> </a:t>
            </a:r>
            <a:r>
              <a:rPr lang="en-US" sz="1400" dirty="0" err="1"/>
              <a:t>cầu</a:t>
            </a:r>
            <a:r>
              <a:rPr lang="en-US" sz="1400" dirty="0"/>
              <a:t>, </a:t>
            </a:r>
            <a:r>
              <a:rPr lang="en-US" sz="1400" dirty="0" err="1"/>
              <a:t>tăng</a:t>
            </a:r>
            <a:r>
              <a:rPr lang="en-US" sz="1400" dirty="0"/>
              <a:t> ESR</a:t>
            </a:r>
          </a:p>
          <a:p>
            <a:r>
              <a:rPr lang="en-US" sz="1600" dirty="0" err="1"/>
              <a:t>Miễn</a:t>
            </a:r>
            <a:r>
              <a:rPr lang="en-US" sz="1600" dirty="0"/>
              <a:t> </a:t>
            </a:r>
            <a:r>
              <a:rPr lang="en-US" sz="1600" dirty="0" err="1"/>
              <a:t>dịch</a:t>
            </a:r>
            <a:r>
              <a:rPr lang="en-US" sz="1600" dirty="0"/>
              <a:t> </a:t>
            </a:r>
            <a:r>
              <a:rPr lang="en-US" sz="1600" dirty="0" err="1"/>
              <a:t>huỳnh</a:t>
            </a:r>
            <a:r>
              <a:rPr lang="en-US" sz="1600" dirty="0"/>
              <a:t> </a:t>
            </a:r>
            <a:r>
              <a:rPr lang="en-US" sz="1600" dirty="0" err="1"/>
              <a:t>quang</a:t>
            </a:r>
            <a:r>
              <a:rPr lang="en-US" sz="1600" dirty="0"/>
              <a:t>: </a:t>
            </a:r>
            <a:r>
              <a:rPr lang="en-US" sz="1600" dirty="0" err="1"/>
              <a:t>lắng</a:t>
            </a:r>
            <a:r>
              <a:rPr lang="en-US" sz="1600" dirty="0"/>
              <a:t> </a:t>
            </a:r>
            <a:r>
              <a:rPr lang="en-US" sz="1600" dirty="0" err="1"/>
              <a:t>đọng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liên</a:t>
            </a:r>
            <a:r>
              <a:rPr lang="en-US" sz="1600" dirty="0"/>
              <a:t> </a:t>
            </a:r>
            <a:r>
              <a:rPr lang="en-US" sz="1600" dirty="0" err="1"/>
              <a:t>tục</a:t>
            </a:r>
            <a:r>
              <a:rPr lang="en-US" sz="1600" dirty="0"/>
              <a:t> IgG </a:t>
            </a:r>
            <a:r>
              <a:rPr lang="en-US" sz="1600" dirty="0" err="1"/>
              <a:t>và</a:t>
            </a:r>
            <a:r>
              <a:rPr lang="en-US" sz="1600" dirty="0"/>
              <a:t> C3 ở </a:t>
            </a:r>
            <a:r>
              <a:rPr lang="en-US" sz="1600" dirty="0" err="1"/>
              <a:t>mối</a:t>
            </a:r>
            <a:r>
              <a:rPr lang="en-US" sz="1600" dirty="0"/>
              <a:t> </a:t>
            </a:r>
            <a:r>
              <a:rPr lang="en-US" sz="1600" dirty="0" err="1"/>
              <a:t>nối</a:t>
            </a:r>
            <a:r>
              <a:rPr lang="en-US" sz="1600" dirty="0"/>
              <a:t> </a:t>
            </a:r>
            <a:r>
              <a:rPr lang="en-US" sz="1600" dirty="0" err="1"/>
              <a:t>thượng</a:t>
            </a:r>
            <a:r>
              <a:rPr lang="en-US" sz="1600" dirty="0"/>
              <a:t> </a:t>
            </a:r>
            <a:r>
              <a:rPr lang="en-US" sz="1600" dirty="0" err="1"/>
              <a:t>bì-biểu</a:t>
            </a:r>
            <a:r>
              <a:rPr lang="en-US" sz="1600" dirty="0"/>
              <a:t> </a:t>
            </a:r>
            <a:r>
              <a:rPr lang="en-US" sz="1600" dirty="0" err="1"/>
              <a:t>bì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biểu</a:t>
            </a:r>
            <a:r>
              <a:rPr lang="en-US" sz="1600" dirty="0"/>
              <a:t> </a:t>
            </a:r>
            <a:r>
              <a:rPr lang="en-US" sz="1600" dirty="0" err="1"/>
              <a:t>mô</a:t>
            </a:r>
            <a:r>
              <a:rPr lang="en-US" sz="1600" dirty="0"/>
              <a:t> </a:t>
            </a:r>
            <a:r>
              <a:rPr lang="en-US" sz="1600" dirty="0" err="1"/>
              <a:t>nang</a:t>
            </a:r>
            <a:r>
              <a:rPr lang="en-US" sz="1600" dirty="0"/>
              <a:t> </a:t>
            </a:r>
            <a:r>
              <a:rPr lang="en-US" sz="1600" dirty="0" err="1"/>
              <a:t>lông</a:t>
            </a:r>
            <a:r>
              <a:rPr lang="en-US" sz="16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C39CA-4130-75A4-2307-FDEF9062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130" y="1899970"/>
            <a:ext cx="6372427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6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A98F-8B1D-D7BA-C327-E9B78569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89" y="250825"/>
            <a:ext cx="10515600" cy="1325563"/>
          </a:xfrm>
        </p:spPr>
        <p:txBody>
          <a:bodyPr/>
          <a:lstStyle/>
          <a:p>
            <a:r>
              <a:rPr lang="en-US" b="1" dirty="0"/>
              <a:t>Lupus ban </a:t>
            </a:r>
            <a:r>
              <a:rPr lang="en-US" b="1" dirty="0" err="1"/>
              <a:t>đỏ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38F1-2E71-329F-0398-62533D46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54991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SLE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,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đợt</a:t>
            </a:r>
            <a:r>
              <a:rPr lang="en-US" dirty="0"/>
              <a:t> </a:t>
            </a:r>
            <a:r>
              <a:rPr lang="en-US" dirty="0" err="1"/>
              <a:t>cấp</a:t>
            </a:r>
            <a:endParaRPr lang="en-US" dirty="0"/>
          </a:p>
          <a:p>
            <a:r>
              <a:rPr lang="en-US" dirty="0"/>
              <a:t>Thường 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da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lông</a:t>
            </a:r>
            <a:r>
              <a:rPr lang="en-US" dirty="0"/>
              <a:t> mi, </a:t>
            </a:r>
            <a:r>
              <a:rPr lang="en-US" dirty="0" err="1"/>
              <a:t>lông</a:t>
            </a:r>
            <a:r>
              <a:rPr lang="en-US" dirty="0"/>
              <a:t> </a:t>
            </a:r>
            <a:r>
              <a:rPr lang="en-US" dirty="0" err="1"/>
              <a:t>mày</a:t>
            </a:r>
            <a:r>
              <a:rPr lang="en-US" dirty="0"/>
              <a:t>, </a:t>
            </a:r>
            <a:r>
              <a:rPr lang="en-US" dirty="0" err="1"/>
              <a:t>lông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. Phục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SLE</a:t>
            </a:r>
          </a:p>
          <a:p>
            <a:r>
              <a:rPr lang="en-US" dirty="0"/>
              <a:t>3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 (22-31%)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nhẹ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ở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telogen</a:t>
            </a:r>
          </a:p>
          <a:p>
            <a:pPr lvl="1"/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,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vảy</a:t>
            </a:r>
            <a:r>
              <a:rPr lang="en-US" dirty="0"/>
              <a:t> </a:t>
            </a:r>
            <a:r>
              <a:rPr lang="en-US" dirty="0" err="1"/>
              <a:t>vàng</a:t>
            </a:r>
            <a:endParaRPr lang="en-US" dirty="0"/>
          </a:p>
          <a:p>
            <a:pPr lvl="1"/>
            <a:r>
              <a:rPr lang="en-US" dirty="0"/>
              <a:t>“lupus hair”: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5-30% ở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SLE </a:t>
            </a:r>
            <a:r>
              <a:rPr lang="en-US" dirty="0" err="1"/>
              <a:t>mạn</a:t>
            </a:r>
            <a:r>
              <a:rPr lang="en-US" dirty="0"/>
              <a:t>,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. </a:t>
            </a:r>
            <a:r>
              <a:rPr lang="en-US" dirty="0">
                <a:cs typeface="Arial" panose="020B0604020202020204" pitchFamily="34" charset="0"/>
              </a:rPr>
              <a:t>T</a:t>
            </a:r>
            <a:r>
              <a:rPr lang="vi-VN" dirty="0">
                <a:cs typeface="Arial" panose="020B0604020202020204" pitchFamily="34" charset="0"/>
              </a:rPr>
              <a:t>óc khô, dễ gãy, ngắn ở đường chân tóc trán.</a:t>
            </a:r>
            <a:endParaRPr lang="en-US" dirty="0"/>
          </a:p>
          <a:p>
            <a:r>
              <a:rPr lang="en-US" dirty="0" err="1"/>
              <a:t>Miễn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huỳnh</a:t>
            </a:r>
            <a:r>
              <a:rPr lang="en-US" dirty="0"/>
              <a:t> </a:t>
            </a:r>
            <a:r>
              <a:rPr lang="en-US" dirty="0" err="1"/>
              <a:t>quang</a:t>
            </a:r>
            <a:r>
              <a:rPr lang="en-US" dirty="0"/>
              <a:t>: </a:t>
            </a:r>
            <a:r>
              <a:rPr lang="en-US" dirty="0" err="1"/>
              <a:t>lắng</a:t>
            </a:r>
            <a:r>
              <a:rPr lang="en-US" dirty="0"/>
              <a:t> </a:t>
            </a:r>
            <a:r>
              <a:rPr lang="en-US" dirty="0" err="1"/>
              <a:t>đọng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IgG, IgM, IgA, </a:t>
            </a:r>
            <a:r>
              <a:rPr lang="en-US" dirty="0" err="1"/>
              <a:t>và</a:t>
            </a:r>
            <a:r>
              <a:rPr lang="en-US" dirty="0"/>
              <a:t> C3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nang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thượng</a:t>
            </a:r>
            <a:r>
              <a:rPr lang="en-US" dirty="0"/>
              <a:t> </a:t>
            </a:r>
            <a:r>
              <a:rPr lang="en-US" dirty="0" err="1"/>
              <a:t>bì-biểu</a:t>
            </a:r>
            <a:r>
              <a:rPr lang="en-US" dirty="0"/>
              <a:t> </a:t>
            </a:r>
            <a:r>
              <a:rPr lang="en-US" dirty="0" err="1"/>
              <a:t>bì</a:t>
            </a:r>
            <a:endParaRPr lang="en-US" dirty="0"/>
          </a:p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C2C02-AD53-16A5-EE56-5E51AB62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044" b="27593"/>
          <a:stretch>
            <a:fillRect/>
          </a:stretch>
        </p:blipFill>
        <p:spPr>
          <a:xfrm>
            <a:off x="7069078" y="365125"/>
            <a:ext cx="2709923" cy="2824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4A5C4-D312-BB14-38E0-F4BC14CC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478" t="1296" b="26296"/>
          <a:stretch>
            <a:fillRect/>
          </a:stretch>
        </p:blipFill>
        <p:spPr>
          <a:xfrm>
            <a:off x="7208778" y="3465512"/>
            <a:ext cx="2796596" cy="2824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8BE0D1-C282-5766-0324-794E1741B625}"/>
              </a:ext>
            </a:extLst>
          </p:cNvPr>
          <p:cNvSpPr txBox="1"/>
          <p:nvPr/>
        </p:nvSpPr>
        <p:spPr>
          <a:xfrm>
            <a:off x="9918701" y="568325"/>
            <a:ext cx="230657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dvPS9B31"/>
              </a:rPr>
              <a:t>Fig 2.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S9B2B"/>
              </a:rPr>
              <a:t>Restoration of curl pattern and texture in a patient with alopecia areata after treatments with corticosteroids.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S9B31"/>
              </a:rPr>
              <a:t>A,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S9B2B"/>
              </a:rPr>
              <a:t>Pretreatment image of case 2 with patchy alopecia areata (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S9B2E"/>
              </a:rPr>
              <a:t>black arrows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S9B2B"/>
              </a:rPr>
              <a:t>).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S9B31"/>
              </a:rPr>
              <a:t>B,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S9B2B"/>
              </a:rPr>
              <a:t>Posttreatment image of case 2 showing hair regrowth and partial restoration of curl pattern and texture (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S9B2E"/>
              </a:rPr>
              <a:t>white arrows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S9B2B"/>
              </a:rPr>
              <a:t>) after 6 months of treatments with topical, intralesional, and intramuscular corticosteroids.</a:t>
            </a:r>
            <a:r>
              <a:rPr lang="en-US" dirty="0"/>
              <a:t> </a:t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191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1E6A-886C-B0FD-37E5-36E248F5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Lupus panniculitis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A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EB579-51F0-95B7-6703-DA549BC8F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52" y="6492875"/>
            <a:ext cx="11457748" cy="71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err="1"/>
              <a:t>Lueangarun</a:t>
            </a:r>
            <a:r>
              <a:rPr lang="en-US" sz="1100" dirty="0"/>
              <a:t>, S., et al.  </a:t>
            </a:r>
            <a:r>
              <a:rPr lang="en-US" sz="1100" i="1" dirty="0"/>
              <a:t>Clinical and experimental dermatology</a:t>
            </a:r>
            <a:r>
              <a:rPr lang="en-US" sz="1100" dirty="0"/>
              <a:t> 42.6 (2017): 705-707.</a:t>
            </a:r>
            <a:endParaRPr lang="en-AU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0A99E-8546-6463-0968-C7D16532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24" y="1690688"/>
            <a:ext cx="6899376" cy="440213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992C2-E0DA-7C9C-BDBB-DFA9813EB8F2}"/>
              </a:ext>
            </a:extLst>
          </p:cNvPr>
          <p:cNvSpPr txBox="1">
            <a:spLocks/>
          </p:cNvSpPr>
          <p:nvPr/>
        </p:nvSpPr>
        <p:spPr>
          <a:xfrm>
            <a:off x="520700" y="1690688"/>
            <a:ext cx="47719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Linear and annular panniculitis of the scalp (LALPS)</a:t>
            </a:r>
          </a:p>
          <a:p>
            <a:r>
              <a:rPr lang="en-US" dirty="0" err="1"/>
              <a:t>Hiếm</a:t>
            </a:r>
            <a:r>
              <a:rPr lang="en-US" dirty="0"/>
              <a:t>,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sẹo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lupus panniculitis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da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Blaschko</a:t>
            </a:r>
          </a:p>
          <a:p>
            <a:r>
              <a:rPr lang="en-US" dirty="0"/>
              <a:t>Xu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ở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Châu Á, </a:t>
            </a:r>
            <a:r>
              <a:rPr lang="en-US" dirty="0" err="1"/>
              <a:t>trẻ</a:t>
            </a:r>
            <a:r>
              <a:rPr lang="en-US" dirty="0"/>
              <a:t>. </a:t>
            </a:r>
          </a:p>
          <a:p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: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(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), </a:t>
            </a:r>
            <a:r>
              <a:rPr lang="en-US" dirty="0" err="1"/>
              <a:t>thường</a:t>
            </a:r>
            <a:r>
              <a:rPr lang="en-US" dirty="0"/>
              <a:t> ở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(70%)</a:t>
            </a:r>
          </a:p>
          <a:p>
            <a:r>
              <a:rPr lang="en-US" dirty="0"/>
              <a:t>50-53.3% ANA (+)</a:t>
            </a:r>
          </a:p>
          <a:p>
            <a:r>
              <a:rPr lang="en-US" dirty="0" err="1"/>
              <a:t>Hiếm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860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</TotalTime>
  <Words>2577</Words>
  <Application>Microsoft Office PowerPoint</Application>
  <PresentationFormat>Widescreen</PresentationFormat>
  <Paragraphs>266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AdvPS9B2B</vt:lpstr>
      <vt:lpstr>AdvPS9B2E</vt:lpstr>
      <vt:lpstr>AdvPS9B31</vt:lpstr>
      <vt:lpstr>Aptos</vt:lpstr>
      <vt:lpstr>Aptos Display</vt:lpstr>
      <vt:lpstr>Arial</vt:lpstr>
      <vt:lpstr>Calibri</vt:lpstr>
      <vt:lpstr>Symbol</vt:lpstr>
      <vt:lpstr>Office Theme</vt:lpstr>
      <vt:lpstr>CÁC RỐI LOẠN VỀ TÓC GẶP TRONG BỆNH LÝ TỰ MIỄN</vt:lpstr>
      <vt:lpstr>Mục tiêu học tập </vt:lpstr>
      <vt:lpstr>Tổng quan </vt:lpstr>
      <vt:lpstr>Tổng quan </vt:lpstr>
      <vt:lpstr>Cơ chế sinh bệnh: rụng tóc không sẹo </vt:lpstr>
      <vt:lpstr>Rụng tóc tạo sẹo trong lupus</vt:lpstr>
      <vt:lpstr>Lupus ban đỏ dạng đĩa</vt:lpstr>
      <vt:lpstr>Lupus ban đỏ cấp tính</vt:lpstr>
      <vt:lpstr>Lupus panniculitis tuyến tính &amp; vòng của da đầu</vt:lpstr>
      <vt:lpstr>Viêm da cơ </vt:lpstr>
      <vt:lpstr>Xơ cứng bì</vt:lpstr>
      <vt:lpstr>Các bệnh lý tự miễn có biểu hiện rụng tóc </vt:lpstr>
      <vt:lpstr>Khác</vt:lpstr>
      <vt:lpstr>Tiếp cận chẩn đoán bệnh tự miễn </vt:lpstr>
      <vt:lpstr>Miễn dịch huỳnh quang gián tiếp: tiêu chuẩn vàng ANA </vt:lpstr>
      <vt:lpstr>Tỉ lệ các tự kháng thể xuất hiện trong các bệnh lý  tự miễn hệ thống và người khỏe mạnh</vt:lpstr>
      <vt:lpstr>Nguyên tắc điều trị</vt:lpstr>
      <vt:lpstr>Kết luận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Trịnh Hoàng Kim Tú</dc:creator>
  <cp:lastModifiedBy>Trịnh Hoàng Kim Tú</cp:lastModifiedBy>
  <cp:revision>97</cp:revision>
  <dcterms:created xsi:type="dcterms:W3CDTF">2025-09-11T09:54:42Z</dcterms:created>
  <dcterms:modified xsi:type="dcterms:W3CDTF">2025-09-16T08:42:55Z</dcterms:modified>
</cp:coreProperties>
</file>